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strument Sans Medium" panose="020B0604020202020204" charset="0"/>
      <p:regular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4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1F88B1-E299-47C2-9F3C-34D523A1CEC4}" v="21" dt="2026-02-08T18:11:09.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4" d="100"/>
          <a:sy n="84" d="100"/>
        </p:scale>
        <p:origin x="132"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148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IN"/>
          </a:p>
        </p:txBody>
      </p:sp>
      <p:sp>
        <p:nvSpPr>
          <p:cNvPr id="3" name="Shape 1"/>
          <p:cNvSpPr/>
          <p:nvPr/>
        </p:nvSpPr>
        <p:spPr>
          <a:xfrm>
            <a:off x="0" y="0"/>
            <a:ext cx="14630400" cy="8229600"/>
          </a:xfrm>
          <a:prstGeom prst="rect">
            <a:avLst/>
          </a:prstGeom>
          <a:solidFill>
            <a:srgbClr val="242429"/>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hyperlink" Target="https://posture-ai-coral.vercel.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18160" y="3089432"/>
            <a:ext cx="7355800" cy="802482"/>
          </a:xfrm>
          <a:prstGeom prst="rect">
            <a:avLst/>
          </a:prstGeom>
          <a:noFill/>
          <a:ln/>
        </p:spPr>
        <p:txBody>
          <a:bodyPr wrap="none" lIns="0" tIns="0" rIns="0" bIns="0" rtlCol="0" anchor="t"/>
          <a:lstStyle/>
          <a:p>
            <a:pPr marL="0" indent="0" algn="l">
              <a:lnSpc>
                <a:spcPts val="4850"/>
              </a:lnSpc>
              <a:buNone/>
            </a:pPr>
            <a:r>
              <a:rPr lang="en-US" sz="9600" dirty="0" err="1">
                <a:solidFill>
                  <a:srgbClr val="EFD5FA"/>
                </a:solidFill>
                <a:latin typeface="Instrument Sans Medium" pitchFamily="34" charset="0"/>
                <a:ea typeface="Instrument Sans Medium" pitchFamily="34" charset="-122"/>
                <a:cs typeface="Instrument Sans Medium" pitchFamily="34" charset="-120"/>
              </a:rPr>
              <a:t>PostureAI</a:t>
            </a:r>
            <a:endParaRPr lang="en-US" sz="9600" dirty="0"/>
          </a:p>
        </p:txBody>
      </p:sp>
      <p:sp>
        <p:nvSpPr>
          <p:cNvPr id="4" name="Text 1"/>
          <p:cNvSpPr/>
          <p:nvPr/>
        </p:nvSpPr>
        <p:spPr>
          <a:xfrm>
            <a:off x="518160" y="4397218"/>
            <a:ext cx="6069330" cy="598646"/>
          </a:xfrm>
          <a:prstGeom prst="rect">
            <a:avLst/>
          </a:prstGeom>
          <a:noFill/>
          <a:ln/>
        </p:spPr>
        <p:txBody>
          <a:bodyPr wrap="none" lIns="0" tIns="0" rIns="0" bIns="0" rtlCol="0" anchor="t"/>
          <a:lstStyle/>
          <a:p>
            <a:pPr marL="0" indent="0" algn="l">
              <a:lnSpc>
                <a:spcPts val="2500"/>
              </a:lnSpc>
              <a:buNone/>
            </a:pPr>
            <a:r>
              <a:rPr lang="en-US" dirty="0">
                <a:solidFill>
                  <a:srgbClr val="C7CDD6"/>
                </a:solidFill>
                <a:latin typeface="Inter" pitchFamily="34" charset="0"/>
                <a:ea typeface="Inter" pitchFamily="34" charset="-122"/>
                <a:cs typeface="Inter" pitchFamily="34" charset="-120"/>
              </a:rPr>
              <a:t>Smart AI-Based Posture Detection and Health Assistant</a:t>
            </a:r>
            <a:endParaRPr lang="en-US" dirty="0"/>
          </a:p>
        </p:txBody>
      </p:sp>
      <p:sp>
        <p:nvSpPr>
          <p:cNvPr id="5" name="Text 1">
            <a:extLst>
              <a:ext uri="{FF2B5EF4-FFF2-40B4-BE49-F238E27FC236}">
                <a16:creationId xmlns:a16="http://schemas.microsoft.com/office/drawing/2014/main" id="{62DA53E9-1FE7-4210-1D7E-1B2DF85D721F}"/>
              </a:ext>
            </a:extLst>
          </p:cNvPr>
          <p:cNvSpPr/>
          <p:nvPr/>
        </p:nvSpPr>
        <p:spPr>
          <a:xfrm>
            <a:off x="518160" y="7425214"/>
            <a:ext cx="7105650" cy="598646"/>
          </a:xfrm>
          <a:prstGeom prst="rect">
            <a:avLst/>
          </a:prstGeom>
          <a:noFill/>
          <a:ln/>
        </p:spPr>
        <p:txBody>
          <a:bodyPr wrap="none" lIns="0" tIns="0" rIns="0" bIns="0" rtlCol="0" anchor="t"/>
          <a:lstStyle/>
          <a:p>
            <a:pPr marL="0" indent="0" algn="l">
              <a:lnSpc>
                <a:spcPts val="2500"/>
              </a:lnSpc>
              <a:buNone/>
            </a:pPr>
            <a:r>
              <a:rPr lang="en-US" sz="2000" dirty="0">
                <a:solidFill>
                  <a:srgbClr val="C7CDD6"/>
                </a:solidFill>
                <a:latin typeface="Inter" pitchFamily="34" charset="0"/>
                <a:ea typeface="Inter" pitchFamily="34" charset="-122"/>
                <a:cs typeface="Inter" pitchFamily="34" charset="-120"/>
              </a:rPr>
              <a:t>With Team </a:t>
            </a:r>
            <a:r>
              <a:rPr lang="en-US" sz="2000" b="1" dirty="0">
                <a:solidFill>
                  <a:srgbClr val="C7CDD6"/>
                </a:solidFill>
                <a:latin typeface="Inter" pitchFamily="34" charset="0"/>
                <a:ea typeface="Inter" pitchFamily="34" charset="-122"/>
                <a:cs typeface="Inter" pitchFamily="34" charset="-120"/>
              </a:rPr>
              <a:t>CoDeX</a:t>
            </a:r>
            <a:r>
              <a:rPr lang="en-US" sz="2000" dirty="0">
                <a:solidFill>
                  <a:srgbClr val="C7CDD6"/>
                </a:solidFill>
                <a:latin typeface="Inter" pitchFamily="34" charset="0"/>
                <a:ea typeface="Inter" pitchFamily="34" charset="-122"/>
                <a:cs typeface="Inter" pitchFamily="34" charset="-120"/>
              </a:rPr>
              <a:t>  - (Shubham Shukla(leader), Aakash Rana ,</a:t>
            </a:r>
          </a:p>
          <a:p>
            <a:pPr marL="0" indent="0" algn="l">
              <a:lnSpc>
                <a:spcPts val="2500"/>
              </a:lnSpc>
              <a:buNone/>
            </a:pPr>
            <a:r>
              <a:rPr lang="en-US" sz="2000" dirty="0">
                <a:solidFill>
                  <a:srgbClr val="C7CDD6"/>
                </a:solidFill>
                <a:latin typeface="Inter" pitchFamily="34" charset="0"/>
                <a:ea typeface="Inter" pitchFamily="34" charset="-122"/>
                <a:cs typeface="Inter" pitchFamily="34" charset="-120"/>
              </a:rPr>
              <a:t>			 Farman Khan, TaraShankar hazra )</a:t>
            </a:r>
            <a:endParaRPr lang="en-US" sz="2000" dirty="0"/>
          </a:p>
        </p:txBody>
      </p:sp>
      <p:pic>
        <p:nvPicPr>
          <p:cNvPr id="7" name="Picture 6">
            <a:extLst>
              <a:ext uri="{FF2B5EF4-FFF2-40B4-BE49-F238E27FC236}">
                <a16:creationId xmlns:a16="http://schemas.microsoft.com/office/drawing/2014/main" id="{60976045-BFF5-387E-B791-F7FD47D95512}"/>
              </a:ext>
            </a:extLst>
          </p:cNvPr>
          <p:cNvPicPr>
            <a:picLocks noChangeAspect="1"/>
          </p:cNvPicPr>
          <p:nvPr/>
        </p:nvPicPr>
        <p:blipFill>
          <a:blip r:embed="rId4"/>
          <a:stretch>
            <a:fillRect/>
          </a:stretch>
        </p:blipFill>
        <p:spPr>
          <a:xfrm>
            <a:off x="9144000" y="0"/>
            <a:ext cx="5521226" cy="8229600"/>
          </a:xfrm>
          <a:prstGeom prst="rect">
            <a:avLst/>
          </a:prstGeom>
        </p:spPr>
      </p:pic>
      <p:pic>
        <p:nvPicPr>
          <p:cNvPr id="9" name="Picture 8">
            <a:extLst>
              <a:ext uri="{FF2B5EF4-FFF2-40B4-BE49-F238E27FC236}">
                <a16:creationId xmlns:a16="http://schemas.microsoft.com/office/drawing/2014/main" id="{F670717D-CC20-E27C-F56B-DEAF0BAC335B}"/>
              </a:ext>
            </a:extLst>
          </p:cNvPr>
          <p:cNvPicPr>
            <a:picLocks noChangeAspect="1"/>
          </p:cNvPicPr>
          <p:nvPr/>
        </p:nvPicPr>
        <p:blipFill>
          <a:blip r:embed="rId5"/>
          <a:stretch>
            <a:fillRect/>
          </a:stretch>
        </p:blipFill>
        <p:spPr>
          <a:xfrm>
            <a:off x="9178826"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1945719" y="685919"/>
            <a:ext cx="1300043" cy="228600"/>
          </a:xfrm>
          <a:prstGeom prst="roundRect">
            <a:avLst>
              <a:gd name="adj" fmla="val 7149"/>
            </a:avLst>
          </a:prstGeom>
          <a:solidFill>
            <a:srgbClr val="4A0303"/>
          </a:solidFill>
          <a:ln/>
        </p:spPr>
        <p:txBody>
          <a:bodyPr/>
          <a:lstStyle/>
          <a:p>
            <a:endParaRPr lang="en-IN"/>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7396" y="745688"/>
            <a:ext cx="108942" cy="108942"/>
          </a:xfrm>
          <a:prstGeom prst="rect">
            <a:avLst/>
          </a:prstGeom>
        </p:spPr>
      </p:pic>
      <p:sp>
        <p:nvSpPr>
          <p:cNvPr id="4" name="Text 1"/>
          <p:cNvSpPr/>
          <p:nvPr/>
        </p:nvSpPr>
        <p:spPr>
          <a:xfrm>
            <a:off x="2190750" y="726758"/>
            <a:ext cx="973336" cy="146923"/>
          </a:xfrm>
          <a:prstGeom prst="rect">
            <a:avLst/>
          </a:prstGeom>
          <a:noFill/>
          <a:ln/>
        </p:spPr>
        <p:txBody>
          <a:bodyPr wrap="none" lIns="0" tIns="0" rIns="0" bIns="0" rtlCol="0" anchor="t"/>
          <a:lstStyle/>
          <a:p>
            <a:pPr marL="0" indent="0" algn="l">
              <a:lnSpc>
                <a:spcPts val="1150"/>
              </a:lnSpc>
              <a:buNone/>
            </a:pPr>
            <a:r>
              <a:rPr lang="en-US" sz="850" dirty="0">
                <a:solidFill>
                  <a:srgbClr val="C7CDD6"/>
                </a:solidFill>
                <a:latin typeface="Inter" pitchFamily="34" charset="0"/>
                <a:ea typeface="Inter" pitchFamily="34" charset="-122"/>
                <a:cs typeface="Inter" pitchFamily="34" charset="-120"/>
              </a:rPr>
              <a:t>IMPACT &amp; FUTURE</a:t>
            </a:r>
            <a:endParaRPr lang="en-US" sz="850" dirty="0"/>
          </a:p>
        </p:txBody>
      </p:sp>
      <p:sp>
        <p:nvSpPr>
          <p:cNvPr id="5" name="Text 2"/>
          <p:cNvSpPr/>
          <p:nvPr/>
        </p:nvSpPr>
        <p:spPr>
          <a:xfrm>
            <a:off x="1945719" y="951786"/>
            <a:ext cx="6126480" cy="425410"/>
          </a:xfrm>
          <a:prstGeom prst="rect">
            <a:avLst/>
          </a:prstGeom>
          <a:noFill/>
          <a:ln/>
        </p:spPr>
        <p:txBody>
          <a:bodyPr wrap="none" lIns="0" tIns="0" rIns="0" bIns="0" rtlCol="0" anchor="t"/>
          <a:lstStyle/>
          <a:p>
            <a:pPr marL="0" indent="0" algn="l">
              <a:lnSpc>
                <a:spcPts val="3350"/>
              </a:lnSpc>
              <a:buNone/>
            </a:pPr>
            <a:r>
              <a:rPr lang="en-US" sz="2650" dirty="0">
                <a:solidFill>
                  <a:srgbClr val="EFD5FA"/>
                </a:solidFill>
                <a:latin typeface="Instrument Sans Medium" pitchFamily="34" charset="0"/>
                <a:ea typeface="Instrument Sans Medium" pitchFamily="34" charset="-122"/>
                <a:cs typeface="Instrument Sans Medium" pitchFamily="34" charset="-120"/>
              </a:rPr>
              <a:t>Creating Healthier Work Environments</a:t>
            </a:r>
            <a:endParaRPr lang="en-US" sz="2650" dirty="0"/>
          </a:p>
        </p:txBody>
      </p:sp>
      <p:sp>
        <p:nvSpPr>
          <p:cNvPr id="6" name="Text 3"/>
          <p:cNvSpPr/>
          <p:nvPr/>
        </p:nvSpPr>
        <p:spPr>
          <a:xfrm>
            <a:off x="2859048" y="2402324"/>
            <a:ext cx="1674852" cy="340400"/>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65%</a:t>
            </a:r>
            <a:endParaRPr lang="en-US" sz="2650" dirty="0"/>
          </a:p>
        </p:txBody>
      </p:sp>
      <p:pic>
        <p:nvPicPr>
          <p:cNvPr id="7" name="Image 1" descr="preencoded.png"/>
          <p:cNvPicPr>
            <a:picLocks noChangeAspect="1"/>
          </p:cNvPicPr>
          <p:nvPr/>
        </p:nvPicPr>
        <p:blipFill>
          <a:blip r:embed="rId5"/>
          <a:stretch>
            <a:fillRect/>
          </a:stretch>
        </p:blipFill>
        <p:spPr>
          <a:xfrm>
            <a:off x="2675215" y="1551265"/>
            <a:ext cx="2042636" cy="2042636"/>
          </a:xfrm>
          <a:prstGeom prst="rect">
            <a:avLst/>
          </a:prstGeom>
        </p:spPr>
      </p:pic>
      <p:sp>
        <p:nvSpPr>
          <p:cNvPr id="8" name="Text 4"/>
          <p:cNvSpPr/>
          <p:nvPr/>
        </p:nvSpPr>
        <p:spPr>
          <a:xfrm>
            <a:off x="2845475" y="3721179"/>
            <a:ext cx="1702237" cy="212765"/>
          </a:xfrm>
          <a:prstGeom prst="rect">
            <a:avLst/>
          </a:prstGeom>
          <a:noFill/>
          <a:ln/>
        </p:spPr>
        <p:txBody>
          <a:bodyPr wrap="none" lIns="0" tIns="0" rIns="0" bIns="0" rtlCol="0" anchor="t"/>
          <a:lstStyle/>
          <a:p>
            <a:pPr marL="0" indent="0" algn="ctr">
              <a:lnSpc>
                <a:spcPts val="1650"/>
              </a:lnSpc>
              <a:buNone/>
            </a:pPr>
            <a:r>
              <a:rPr lang="en-US" sz="1300" dirty="0">
                <a:solidFill>
                  <a:srgbClr val="C7CDD6"/>
                </a:solidFill>
                <a:latin typeface="Instrument Sans Medium" pitchFamily="34" charset="0"/>
                <a:ea typeface="Instrument Sans Medium" pitchFamily="34" charset="-122"/>
                <a:cs typeface="Instrument Sans Medium" pitchFamily="34" charset="-120"/>
              </a:rPr>
              <a:t>Pain Reduction</a:t>
            </a:r>
            <a:endParaRPr lang="en-US" sz="1300" dirty="0"/>
          </a:p>
        </p:txBody>
      </p:sp>
      <p:sp>
        <p:nvSpPr>
          <p:cNvPr id="9" name="Text 5"/>
          <p:cNvSpPr/>
          <p:nvPr/>
        </p:nvSpPr>
        <p:spPr>
          <a:xfrm>
            <a:off x="1945719" y="3989903"/>
            <a:ext cx="3501747" cy="367427"/>
          </a:xfrm>
          <a:prstGeom prst="rect">
            <a:avLst/>
          </a:prstGeom>
          <a:noFill/>
          <a:ln/>
        </p:spPr>
        <p:txBody>
          <a:bodyPr wrap="square" lIns="0" tIns="0" rIns="0" bIns="0" rtlCol="0" anchor="t"/>
          <a:lstStyle/>
          <a:p>
            <a:pPr marL="0" indent="0" algn="ctr">
              <a:lnSpc>
                <a:spcPts val="1400"/>
              </a:lnSpc>
              <a:buNone/>
            </a:pPr>
            <a:r>
              <a:rPr lang="en-US" sz="1050" dirty="0">
                <a:solidFill>
                  <a:srgbClr val="C7CDD6"/>
                </a:solidFill>
                <a:latin typeface="Inter" pitchFamily="34" charset="0"/>
                <a:ea typeface="Inter" pitchFamily="34" charset="-122"/>
                <a:cs typeface="Inter" pitchFamily="34" charset="-120"/>
              </a:rPr>
              <a:t>Expected decrease in neck and back pain within 8 weeks of consistent use</a:t>
            </a:r>
            <a:endParaRPr lang="en-US" sz="1050" dirty="0"/>
          </a:p>
        </p:txBody>
      </p:sp>
      <p:sp>
        <p:nvSpPr>
          <p:cNvPr id="10" name="Text 6"/>
          <p:cNvSpPr/>
          <p:nvPr/>
        </p:nvSpPr>
        <p:spPr>
          <a:xfrm>
            <a:off x="6477595" y="2402324"/>
            <a:ext cx="1674852" cy="340400"/>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40%</a:t>
            </a:r>
            <a:endParaRPr lang="en-US" sz="2650" dirty="0"/>
          </a:p>
        </p:txBody>
      </p:sp>
      <p:pic>
        <p:nvPicPr>
          <p:cNvPr id="11" name="Image 2" descr="preencoded.png"/>
          <p:cNvPicPr>
            <a:picLocks noChangeAspect="1"/>
          </p:cNvPicPr>
          <p:nvPr/>
        </p:nvPicPr>
        <p:blipFill>
          <a:blip r:embed="rId6"/>
          <a:stretch>
            <a:fillRect/>
          </a:stretch>
        </p:blipFill>
        <p:spPr>
          <a:xfrm>
            <a:off x="6293763" y="1551265"/>
            <a:ext cx="2042636" cy="2042636"/>
          </a:xfrm>
          <a:prstGeom prst="rect">
            <a:avLst/>
          </a:prstGeom>
        </p:spPr>
      </p:pic>
      <p:sp>
        <p:nvSpPr>
          <p:cNvPr id="12" name="Text 7"/>
          <p:cNvSpPr/>
          <p:nvPr/>
        </p:nvSpPr>
        <p:spPr>
          <a:xfrm>
            <a:off x="6464022" y="3721179"/>
            <a:ext cx="1702237" cy="212765"/>
          </a:xfrm>
          <a:prstGeom prst="rect">
            <a:avLst/>
          </a:prstGeom>
          <a:noFill/>
          <a:ln/>
        </p:spPr>
        <p:txBody>
          <a:bodyPr wrap="none" lIns="0" tIns="0" rIns="0" bIns="0" rtlCol="0" anchor="t"/>
          <a:lstStyle/>
          <a:p>
            <a:pPr marL="0" indent="0" algn="ctr">
              <a:lnSpc>
                <a:spcPts val="1650"/>
              </a:lnSpc>
              <a:buNone/>
            </a:pPr>
            <a:r>
              <a:rPr lang="en-US" sz="1300" dirty="0">
                <a:solidFill>
                  <a:srgbClr val="C7CDD6"/>
                </a:solidFill>
                <a:latin typeface="Instrument Sans Medium" pitchFamily="34" charset="0"/>
                <a:ea typeface="Instrument Sans Medium" pitchFamily="34" charset="-122"/>
                <a:cs typeface="Instrument Sans Medium" pitchFamily="34" charset="-120"/>
              </a:rPr>
              <a:t>Productivity Boost</a:t>
            </a:r>
            <a:endParaRPr lang="en-US" sz="1300" dirty="0"/>
          </a:p>
        </p:txBody>
      </p:sp>
      <p:sp>
        <p:nvSpPr>
          <p:cNvPr id="13" name="Text 8"/>
          <p:cNvSpPr/>
          <p:nvPr/>
        </p:nvSpPr>
        <p:spPr>
          <a:xfrm>
            <a:off x="5564267" y="3989903"/>
            <a:ext cx="3501747" cy="367427"/>
          </a:xfrm>
          <a:prstGeom prst="rect">
            <a:avLst/>
          </a:prstGeom>
          <a:noFill/>
          <a:ln/>
        </p:spPr>
        <p:txBody>
          <a:bodyPr wrap="square" lIns="0" tIns="0" rIns="0" bIns="0" rtlCol="0" anchor="t"/>
          <a:lstStyle/>
          <a:p>
            <a:pPr marL="0" indent="0" algn="ctr">
              <a:lnSpc>
                <a:spcPts val="1400"/>
              </a:lnSpc>
              <a:buNone/>
            </a:pPr>
            <a:r>
              <a:rPr lang="en-US" sz="1050" dirty="0">
                <a:solidFill>
                  <a:srgbClr val="C7CDD6"/>
                </a:solidFill>
                <a:latin typeface="Inter" pitchFamily="34" charset="0"/>
                <a:ea typeface="Inter" pitchFamily="34" charset="-122"/>
                <a:cs typeface="Inter" pitchFamily="34" charset="-120"/>
              </a:rPr>
              <a:t>Improved focus and efficiency from reduced discomfort and better energy levels</a:t>
            </a:r>
            <a:endParaRPr lang="en-US" sz="1050" dirty="0"/>
          </a:p>
        </p:txBody>
      </p:sp>
      <p:sp>
        <p:nvSpPr>
          <p:cNvPr id="14" name="Text 9"/>
          <p:cNvSpPr/>
          <p:nvPr/>
        </p:nvSpPr>
        <p:spPr>
          <a:xfrm>
            <a:off x="10096262" y="2402324"/>
            <a:ext cx="1674852" cy="340400"/>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3x</a:t>
            </a:r>
            <a:endParaRPr lang="en-US" sz="2650" dirty="0"/>
          </a:p>
        </p:txBody>
      </p:sp>
      <p:pic>
        <p:nvPicPr>
          <p:cNvPr id="15" name="Image 3" descr="preencoded.png"/>
          <p:cNvPicPr>
            <a:picLocks noChangeAspect="1"/>
          </p:cNvPicPr>
          <p:nvPr/>
        </p:nvPicPr>
        <p:blipFill>
          <a:blip r:embed="rId7"/>
          <a:stretch>
            <a:fillRect/>
          </a:stretch>
        </p:blipFill>
        <p:spPr>
          <a:xfrm>
            <a:off x="9912429" y="1551265"/>
            <a:ext cx="2042636" cy="2042636"/>
          </a:xfrm>
          <a:prstGeom prst="rect">
            <a:avLst/>
          </a:prstGeom>
        </p:spPr>
      </p:pic>
      <p:sp>
        <p:nvSpPr>
          <p:cNvPr id="16" name="Text 10"/>
          <p:cNvSpPr/>
          <p:nvPr/>
        </p:nvSpPr>
        <p:spPr>
          <a:xfrm>
            <a:off x="10082570" y="3721179"/>
            <a:ext cx="1702237" cy="212765"/>
          </a:xfrm>
          <a:prstGeom prst="rect">
            <a:avLst/>
          </a:prstGeom>
          <a:noFill/>
          <a:ln/>
        </p:spPr>
        <p:txBody>
          <a:bodyPr wrap="none" lIns="0" tIns="0" rIns="0" bIns="0" rtlCol="0" anchor="t"/>
          <a:lstStyle/>
          <a:p>
            <a:pPr marL="0" indent="0" algn="ctr">
              <a:lnSpc>
                <a:spcPts val="1650"/>
              </a:lnSpc>
              <a:buNone/>
            </a:pPr>
            <a:r>
              <a:rPr lang="en-US" sz="1300" dirty="0">
                <a:solidFill>
                  <a:srgbClr val="C7CDD6"/>
                </a:solidFill>
                <a:latin typeface="Instrument Sans Medium" pitchFamily="34" charset="0"/>
                <a:ea typeface="Instrument Sans Medium" pitchFamily="34" charset="-122"/>
                <a:cs typeface="Instrument Sans Medium" pitchFamily="34" charset="-120"/>
              </a:rPr>
              <a:t>Awareness Increase</a:t>
            </a:r>
            <a:endParaRPr lang="en-US" sz="1300" dirty="0"/>
          </a:p>
        </p:txBody>
      </p:sp>
      <p:sp>
        <p:nvSpPr>
          <p:cNvPr id="17" name="Text 11"/>
          <p:cNvSpPr/>
          <p:nvPr/>
        </p:nvSpPr>
        <p:spPr>
          <a:xfrm>
            <a:off x="9182814" y="3989903"/>
            <a:ext cx="3501866" cy="367427"/>
          </a:xfrm>
          <a:prstGeom prst="rect">
            <a:avLst/>
          </a:prstGeom>
          <a:noFill/>
          <a:ln/>
        </p:spPr>
        <p:txBody>
          <a:bodyPr wrap="square" lIns="0" tIns="0" rIns="0" bIns="0" rtlCol="0" anchor="t"/>
          <a:lstStyle/>
          <a:p>
            <a:pPr marL="0" indent="0" algn="ctr">
              <a:lnSpc>
                <a:spcPts val="1400"/>
              </a:lnSpc>
              <a:buNone/>
            </a:pPr>
            <a:r>
              <a:rPr lang="en-US" sz="1050" dirty="0">
                <a:solidFill>
                  <a:srgbClr val="C7CDD6"/>
                </a:solidFill>
                <a:latin typeface="Inter" pitchFamily="34" charset="0"/>
                <a:ea typeface="Inter" pitchFamily="34" charset="-122"/>
                <a:cs typeface="Inter" pitchFamily="34" charset="-120"/>
              </a:rPr>
              <a:t>Users become more conscious of posture habits and ergonomic best practices</a:t>
            </a:r>
            <a:endParaRPr lang="en-US" sz="1050" dirty="0"/>
          </a:p>
        </p:txBody>
      </p:sp>
      <p:sp>
        <p:nvSpPr>
          <p:cNvPr id="18" name="Shape 12"/>
          <p:cNvSpPr/>
          <p:nvPr/>
        </p:nvSpPr>
        <p:spPr>
          <a:xfrm>
            <a:off x="1945719" y="4530322"/>
            <a:ext cx="10738961" cy="24527"/>
          </a:xfrm>
          <a:prstGeom prst="rect">
            <a:avLst/>
          </a:prstGeom>
          <a:solidFill>
            <a:srgbClr val="C7CDD6">
              <a:alpha val="50000"/>
            </a:srgbClr>
          </a:solidFill>
          <a:ln/>
        </p:spPr>
        <p:txBody>
          <a:bodyPr/>
          <a:lstStyle/>
          <a:p>
            <a:endParaRPr lang="en-IN"/>
          </a:p>
        </p:txBody>
      </p:sp>
      <p:sp>
        <p:nvSpPr>
          <p:cNvPr id="19" name="Text 13"/>
          <p:cNvSpPr/>
          <p:nvPr/>
        </p:nvSpPr>
        <p:spPr>
          <a:xfrm>
            <a:off x="1945719" y="4694873"/>
            <a:ext cx="2042636" cy="255389"/>
          </a:xfrm>
          <a:prstGeom prst="rect">
            <a:avLst/>
          </a:prstGeom>
          <a:noFill/>
          <a:ln/>
        </p:spPr>
        <p:txBody>
          <a:bodyPr wrap="none" lIns="0" tIns="0" rIns="0" bIns="0" rtlCol="0" anchor="t"/>
          <a:lstStyle/>
          <a:p>
            <a:pPr marL="0" indent="0" algn="l">
              <a:lnSpc>
                <a:spcPts val="2000"/>
              </a:lnSpc>
              <a:buNone/>
            </a:pPr>
            <a:r>
              <a:rPr lang="en-US" sz="1600" dirty="0">
                <a:solidFill>
                  <a:srgbClr val="EFD5FA"/>
                </a:solidFill>
                <a:latin typeface="Instrument Sans Medium" pitchFamily="34" charset="0"/>
                <a:ea typeface="Instrument Sans Medium" pitchFamily="34" charset="-122"/>
                <a:cs typeface="Instrument Sans Medium" pitchFamily="34" charset="-120"/>
              </a:rPr>
              <a:t>Future Roadmap</a:t>
            </a:r>
            <a:endParaRPr lang="en-US" sz="1600" dirty="0"/>
          </a:p>
        </p:txBody>
      </p:sp>
      <p:pic>
        <p:nvPicPr>
          <p:cNvPr id="20" name="Image 4" descr="preencoded.png"/>
          <p:cNvPicPr>
            <a:picLocks noChangeAspect="1"/>
          </p:cNvPicPr>
          <p:nvPr/>
        </p:nvPicPr>
        <p:blipFill>
          <a:blip r:embed="rId8"/>
          <a:stretch>
            <a:fillRect/>
          </a:stretch>
        </p:blipFill>
        <p:spPr>
          <a:xfrm>
            <a:off x="1945719" y="5090398"/>
            <a:ext cx="5369481" cy="544711"/>
          </a:xfrm>
          <a:prstGeom prst="rect">
            <a:avLst/>
          </a:prstGeom>
        </p:spPr>
      </p:pic>
      <p:sp>
        <p:nvSpPr>
          <p:cNvPr id="21" name="Text 14"/>
          <p:cNvSpPr/>
          <p:nvPr/>
        </p:nvSpPr>
        <p:spPr>
          <a:xfrm>
            <a:off x="2081808" y="5728454"/>
            <a:ext cx="1702237" cy="212765"/>
          </a:xfrm>
          <a:prstGeom prst="rect">
            <a:avLst/>
          </a:prstGeom>
          <a:noFill/>
          <a:ln/>
        </p:spPr>
        <p:txBody>
          <a:bodyPr wrap="none" lIns="0" tIns="0" rIns="0" bIns="0" rtlCol="0" anchor="t"/>
          <a:lstStyle/>
          <a:p>
            <a:pPr marL="0" indent="0" algn="l">
              <a:lnSpc>
                <a:spcPts val="1650"/>
              </a:lnSpc>
              <a:buNone/>
            </a:pPr>
            <a:r>
              <a:rPr lang="en-US" sz="1300" dirty="0">
                <a:solidFill>
                  <a:srgbClr val="C7CDD6"/>
                </a:solidFill>
                <a:latin typeface="Instrument Sans Medium" pitchFamily="34" charset="0"/>
                <a:ea typeface="Instrument Sans Medium" pitchFamily="34" charset="-122"/>
                <a:cs typeface="Instrument Sans Medium" pitchFamily="34" charset="-120"/>
              </a:rPr>
              <a:t>Mobile Apps</a:t>
            </a:r>
            <a:endParaRPr lang="en-US" sz="1300" dirty="0"/>
          </a:p>
        </p:txBody>
      </p:sp>
      <p:sp>
        <p:nvSpPr>
          <p:cNvPr id="22" name="Text 15"/>
          <p:cNvSpPr/>
          <p:nvPr/>
        </p:nvSpPr>
        <p:spPr>
          <a:xfrm>
            <a:off x="2081808" y="5997178"/>
            <a:ext cx="5097304" cy="183713"/>
          </a:xfrm>
          <a:prstGeom prst="rect">
            <a:avLst/>
          </a:prstGeom>
          <a:noFill/>
          <a:ln/>
        </p:spPr>
        <p:txBody>
          <a:bodyPr wrap="none" lIns="0" tIns="0" rIns="0" bIns="0" rtlCol="0" anchor="t"/>
          <a:lstStyle/>
          <a:p>
            <a:pPr marL="0" indent="0" algn="l">
              <a:lnSpc>
                <a:spcPts val="1400"/>
              </a:lnSpc>
              <a:buNone/>
            </a:pPr>
            <a:r>
              <a:rPr lang="en-US" sz="1050" dirty="0">
                <a:solidFill>
                  <a:srgbClr val="C7CDD6"/>
                </a:solidFill>
                <a:latin typeface="Inter" pitchFamily="34" charset="0"/>
                <a:ea typeface="Inter" pitchFamily="34" charset="-122"/>
                <a:cs typeface="Inter" pitchFamily="34" charset="-120"/>
              </a:rPr>
              <a:t>Native iOS and Android applications</a:t>
            </a:r>
            <a:endParaRPr lang="en-US" sz="1050" dirty="0"/>
          </a:p>
        </p:txBody>
      </p:sp>
      <p:pic>
        <p:nvPicPr>
          <p:cNvPr id="23" name="Image 5" descr="preencoded.png"/>
          <p:cNvPicPr>
            <a:picLocks noChangeAspect="1"/>
          </p:cNvPicPr>
          <p:nvPr/>
        </p:nvPicPr>
        <p:blipFill>
          <a:blip r:embed="rId9"/>
          <a:stretch>
            <a:fillRect/>
          </a:stretch>
        </p:blipFill>
        <p:spPr>
          <a:xfrm>
            <a:off x="7315200" y="5090398"/>
            <a:ext cx="5369481" cy="544711"/>
          </a:xfrm>
          <a:prstGeom prst="rect">
            <a:avLst/>
          </a:prstGeom>
        </p:spPr>
      </p:pic>
      <p:sp>
        <p:nvSpPr>
          <p:cNvPr id="24" name="Text 16"/>
          <p:cNvSpPr/>
          <p:nvPr/>
        </p:nvSpPr>
        <p:spPr>
          <a:xfrm>
            <a:off x="7451288" y="5728454"/>
            <a:ext cx="1702237" cy="212765"/>
          </a:xfrm>
          <a:prstGeom prst="rect">
            <a:avLst/>
          </a:prstGeom>
          <a:noFill/>
          <a:ln/>
        </p:spPr>
        <p:txBody>
          <a:bodyPr wrap="none" lIns="0" tIns="0" rIns="0" bIns="0" rtlCol="0" anchor="t"/>
          <a:lstStyle/>
          <a:p>
            <a:pPr marL="0" indent="0" algn="l">
              <a:lnSpc>
                <a:spcPts val="1650"/>
              </a:lnSpc>
              <a:buNone/>
            </a:pPr>
            <a:r>
              <a:rPr lang="en-US" sz="1300" dirty="0">
                <a:solidFill>
                  <a:srgbClr val="C7CDD6"/>
                </a:solidFill>
                <a:latin typeface="Instrument Sans Medium" pitchFamily="34" charset="0"/>
                <a:ea typeface="Instrument Sans Medium" pitchFamily="34" charset="-122"/>
                <a:cs typeface="Instrument Sans Medium" pitchFamily="34" charset="-120"/>
              </a:rPr>
              <a:t>Wearable Integration</a:t>
            </a:r>
            <a:endParaRPr lang="en-US" sz="1300" dirty="0"/>
          </a:p>
        </p:txBody>
      </p:sp>
      <p:sp>
        <p:nvSpPr>
          <p:cNvPr id="25" name="Text 17"/>
          <p:cNvSpPr/>
          <p:nvPr/>
        </p:nvSpPr>
        <p:spPr>
          <a:xfrm>
            <a:off x="7451288" y="5997178"/>
            <a:ext cx="5097304" cy="183713"/>
          </a:xfrm>
          <a:prstGeom prst="rect">
            <a:avLst/>
          </a:prstGeom>
          <a:noFill/>
          <a:ln/>
        </p:spPr>
        <p:txBody>
          <a:bodyPr wrap="none" lIns="0" tIns="0" rIns="0" bIns="0" rtlCol="0" anchor="t"/>
          <a:lstStyle/>
          <a:p>
            <a:pPr marL="0" indent="0" algn="l">
              <a:lnSpc>
                <a:spcPts val="1400"/>
              </a:lnSpc>
              <a:buNone/>
            </a:pPr>
            <a:r>
              <a:rPr lang="en-US" sz="1050" dirty="0">
                <a:solidFill>
                  <a:srgbClr val="C7CDD6"/>
                </a:solidFill>
                <a:latin typeface="Inter" pitchFamily="34" charset="0"/>
                <a:ea typeface="Inter" pitchFamily="34" charset="-122"/>
                <a:cs typeface="Inter" pitchFamily="34" charset="-120"/>
              </a:rPr>
              <a:t>Sync with smartwatches for continuous monitoring</a:t>
            </a:r>
            <a:endParaRPr lang="en-US" sz="1050" dirty="0"/>
          </a:p>
        </p:txBody>
      </p:sp>
      <p:pic>
        <p:nvPicPr>
          <p:cNvPr id="26" name="Image 6" descr="preencoded.png"/>
          <p:cNvPicPr>
            <a:picLocks noChangeAspect="1"/>
          </p:cNvPicPr>
          <p:nvPr/>
        </p:nvPicPr>
        <p:blipFill>
          <a:blip r:embed="rId10"/>
          <a:stretch>
            <a:fillRect/>
          </a:stretch>
        </p:blipFill>
        <p:spPr>
          <a:xfrm>
            <a:off x="1945719" y="6316980"/>
            <a:ext cx="5369481" cy="544711"/>
          </a:xfrm>
          <a:prstGeom prst="rect">
            <a:avLst/>
          </a:prstGeom>
        </p:spPr>
      </p:pic>
      <p:sp>
        <p:nvSpPr>
          <p:cNvPr id="27" name="Text 18"/>
          <p:cNvSpPr/>
          <p:nvPr/>
        </p:nvSpPr>
        <p:spPr>
          <a:xfrm>
            <a:off x="2081808" y="6955036"/>
            <a:ext cx="1702237" cy="212765"/>
          </a:xfrm>
          <a:prstGeom prst="rect">
            <a:avLst/>
          </a:prstGeom>
          <a:noFill/>
          <a:ln/>
        </p:spPr>
        <p:txBody>
          <a:bodyPr wrap="none" lIns="0" tIns="0" rIns="0" bIns="0" rtlCol="0" anchor="t"/>
          <a:lstStyle/>
          <a:p>
            <a:pPr marL="0" indent="0" algn="l">
              <a:lnSpc>
                <a:spcPts val="1650"/>
              </a:lnSpc>
              <a:buNone/>
            </a:pPr>
            <a:r>
              <a:rPr lang="en-US" sz="1300" dirty="0">
                <a:solidFill>
                  <a:srgbClr val="C7CDD6"/>
                </a:solidFill>
                <a:latin typeface="Instrument Sans Medium" pitchFamily="34" charset="0"/>
                <a:ea typeface="Instrument Sans Medium" pitchFamily="34" charset="-122"/>
                <a:cs typeface="Instrument Sans Medium" pitchFamily="34" charset="-120"/>
              </a:rPr>
              <a:t>Exercise AI</a:t>
            </a:r>
            <a:endParaRPr lang="en-US" sz="1300" dirty="0"/>
          </a:p>
        </p:txBody>
      </p:sp>
      <p:sp>
        <p:nvSpPr>
          <p:cNvPr id="28" name="Text 19"/>
          <p:cNvSpPr/>
          <p:nvPr/>
        </p:nvSpPr>
        <p:spPr>
          <a:xfrm>
            <a:off x="2081808" y="7223760"/>
            <a:ext cx="5097304" cy="183713"/>
          </a:xfrm>
          <a:prstGeom prst="rect">
            <a:avLst/>
          </a:prstGeom>
          <a:noFill/>
          <a:ln/>
        </p:spPr>
        <p:txBody>
          <a:bodyPr wrap="none" lIns="0" tIns="0" rIns="0" bIns="0" rtlCol="0" anchor="t"/>
          <a:lstStyle/>
          <a:p>
            <a:pPr marL="0" indent="0" algn="l">
              <a:lnSpc>
                <a:spcPts val="1400"/>
              </a:lnSpc>
              <a:buNone/>
            </a:pPr>
            <a:r>
              <a:rPr lang="en-US" sz="1050" dirty="0">
                <a:solidFill>
                  <a:srgbClr val="C7CDD6"/>
                </a:solidFill>
                <a:latin typeface="Inter" pitchFamily="34" charset="0"/>
                <a:ea typeface="Inter" pitchFamily="34" charset="-122"/>
                <a:cs typeface="Inter" pitchFamily="34" charset="-120"/>
              </a:rPr>
              <a:t>Personalized stretching and strengthening routines</a:t>
            </a:r>
            <a:endParaRPr lang="en-US" sz="1050" dirty="0"/>
          </a:p>
        </p:txBody>
      </p:sp>
      <p:pic>
        <p:nvPicPr>
          <p:cNvPr id="29" name="Image 7" descr="preencoded.png"/>
          <p:cNvPicPr>
            <a:picLocks noChangeAspect="1"/>
          </p:cNvPicPr>
          <p:nvPr/>
        </p:nvPicPr>
        <p:blipFill>
          <a:blip r:embed="rId11"/>
          <a:stretch>
            <a:fillRect/>
          </a:stretch>
        </p:blipFill>
        <p:spPr>
          <a:xfrm>
            <a:off x="7315200" y="6316980"/>
            <a:ext cx="5369481" cy="544711"/>
          </a:xfrm>
          <a:prstGeom prst="rect">
            <a:avLst/>
          </a:prstGeom>
        </p:spPr>
      </p:pic>
      <p:sp>
        <p:nvSpPr>
          <p:cNvPr id="30" name="Text 20"/>
          <p:cNvSpPr/>
          <p:nvPr/>
        </p:nvSpPr>
        <p:spPr>
          <a:xfrm>
            <a:off x="7451288" y="6955036"/>
            <a:ext cx="1702237" cy="212765"/>
          </a:xfrm>
          <a:prstGeom prst="rect">
            <a:avLst/>
          </a:prstGeom>
          <a:noFill/>
          <a:ln/>
        </p:spPr>
        <p:txBody>
          <a:bodyPr wrap="none" lIns="0" tIns="0" rIns="0" bIns="0" rtlCol="0" anchor="t"/>
          <a:lstStyle/>
          <a:p>
            <a:pPr marL="0" indent="0" algn="l">
              <a:lnSpc>
                <a:spcPts val="1650"/>
              </a:lnSpc>
              <a:buNone/>
            </a:pPr>
            <a:r>
              <a:rPr lang="en-US" sz="1300" dirty="0">
                <a:solidFill>
                  <a:srgbClr val="C7CDD6"/>
                </a:solidFill>
                <a:latin typeface="Instrument Sans Medium" pitchFamily="34" charset="0"/>
                <a:ea typeface="Instrument Sans Medium" pitchFamily="34" charset="-122"/>
                <a:cs typeface="Instrument Sans Medium" pitchFamily="34" charset="-120"/>
              </a:rPr>
              <a:t>Enterprise Suite</a:t>
            </a:r>
            <a:endParaRPr lang="en-US" sz="1300" dirty="0"/>
          </a:p>
        </p:txBody>
      </p:sp>
      <p:sp>
        <p:nvSpPr>
          <p:cNvPr id="31" name="Text 21"/>
          <p:cNvSpPr/>
          <p:nvPr/>
        </p:nvSpPr>
        <p:spPr>
          <a:xfrm>
            <a:off x="7451288" y="7223760"/>
            <a:ext cx="5097304" cy="183713"/>
          </a:xfrm>
          <a:prstGeom prst="rect">
            <a:avLst/>
          </a:prstGeom>
          <a:noFill/>
          <a:ln/>
        </p:spPr>
        <p:txBody>
          <a:bodyPr wrap="none" lIns="0" tIns="0" rIns="0" bIns="0" rtlCol="0" anchor="t"/>
          <a:lstStyle/>
          <a:p>
            <a:pPr marL="0" indent="0" algn="l">
              <a:lnSpc>
                <a:spcPts val="1400"/>
              </a:lnSpc>
              <a:buNone/>
            </a:pPr>
            <a:r>
              <a:rPr lang="en-US" sz="1050" dirty="0">
                <a:solidFill>
                  <a:srgbClr val="C7CDD6"/>
                </a:solidFill>
                <a:latin typeface="Inter" pitchFamily="34" charset="0"/>
                <a:ea typeface="Inter" pitchFamily="34" charset="-122"/>
                <a:cs typeface="Inter" pitchFamily="34" charset="-120"/>
              </a:rPr>
              <a:t>Advanced team analytics and wellness dashboards</a:t>
            </a:r>
            <a:endParaRPr lang="en-US" sz="1050" dirty="0"/>
          </a:p>
        </p:txBody>
      </p:sp>
      <p:sp>
        <p:nvSpPr>
          <p:cNvPr id="32" name="Rectangle 31">
            <a:extLst>
              <a:ext uri="{FF2B5EF4-FFF2-40B4-BE49-F238E27FC236}">
                <a16:creationId xmlns:a16="http://schemas.microsoft.com/office/drawing/2014/main" id="{4DA7644C-3709-0535-20A4-F9F979EB0790}"/>
              </a:ext>
            </a:extLst>
          </p:cNvPr>
          <p:cNvSpPr/>
          <p:nvPr/>
        </p:nvSpPr>
        <p:spPr>
          <a:xfrm>
            <a:off x="12653010" y="754380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FE801D-34BD-68BE-A928-183936AC333A}"/>
              </a:ext>
            </a:extLst>
          </p:cNvPr>
          <p:cNvSpPr/>
          <p:nvPr/>
        </p:nvSpPr>
        <p:spPr>
          <a:xfrm>
            <a:off x="12653010" y="754380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37912D4A-9BD8-93F5-1FC4-BA735B73AB1C}"/>
              </a:ext>
            </a:extLst>
          </p:cNvPr>
          <p:cNvPicPr>
            <a:picLocks noChangeAspect="1"/>
          </p:cNvPicPr>
          <p:nvPr/>
        </p:nvPicPr>
        <p:blipFill>
          <a:blip r:embed="rId3"/>
          <a:srcRect t="601" r="1094" b="2786"/>
          <a:stretch>
            <a:fillRect/>
          </a:stretch>
        </p:blipFill>
        <p:spPr>
          <a:xfrm>
            <a:off x="0" y="0"/>
            <a:ext cx="14630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80C0B8-7911-9B07-8E10-C0FC6BBC5C24}"/>
              </a:ext>
            </a:extLst>
          </p:cNvPr>
          <p:cNvSpPr/>
          <p:nvPr/>
        </p:nvSpPr>
        <p:spPr>
          <a:xfrm>
            <a:off x="12653010" y="755523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hape 0"/>
          <p:cNvSpPr/>
          <p:nvPr/>
        </p:nvSpPr>
        <p:spPr>
          <a:xfrm>
            <a:off x="793790" y="1021080"/>
            <a:ext cx="1355765" cy="373142"/>
          </a:xfrm>
          <a:prstGeom prst="roundRect">
            <a:avLst>
              <a:gd name="adj" fmla="val 6383"/>
            </a:avLst>
          </a:prstGeom>
          <a:solidFill>
            <a:srgbClr val="4A0303"/>
          </a:solidFill>
          <a:ln/>
        </p:spPr>
        <p:txBody>
          <a:bodyPr/>
          <a:lstStyle/>
          <a:p>
            <a:endParaRPr lang="en-IN"/>
          </a:p>
        </p:txBody>
      </p:sp>
      <p:sp>
        <p:nvSpPr>
          <p:cNvPr id="3" name="Text 1"/>
          <p:cNvSpPr/>
          <p:nvPr/>
        </p:nvSpPr>
        <p:spPr>
          <a:xfrm>
            <a:off x="912852" y="1080611"/>
            <a:ext cx="1117640" cy="254079"/>
          </a:xfrm>
          <a:prstGeom prst="rect">
            <a:avLst/>
          </a:prstGeom>
          <a:noFill/>
          <a:ln/>
        </p:spPr>
        <p:txBody>
          <a:bodyPr wrap="none" lIns="0" tIns="0" rIns="0" bIns="0" rtlCol="0" anchor="t"/>
          <a:lstStyle/>
          <a:p>
            <a:pPr marL="0" indent="0" algn="l">
              <a:lnSpc>
                <a:spcPts val="2000"/>
              </a:lnSpc>
              <a:buNone/>
            </a:pPr>
            <a:r>
              <a:rPr lang="en-US" sz="1250" dirty="0">
                <a:solidFill>
                  <a:srgbClr val="C7CDD6"/>
                </a:solidFill>
                <a:latin typeface="Inter" pitchFamily="34" charset="0"/>
                <a:ea typeface="Inter" pitchFamily="34" charset="-122"/>
                <a:cs typeface="Inter" pitchFamily="34" charset="-120"/>
              </a:rPr>
              <a:t>THE PROBLEM</a:t>
            </a:r>
            <a:endParaRPr lang="en-US" sz="1250" dirty="0"/>
          </a:p>
        </p:txBody>
      </p:sp>
      <p:sp>
        <p:nvSpPr>
          <p:cNvPr id="4" name="Text 2"/>
          <p:cNvSpPr/>
          <p:nvPr/>
        </p:nvSpPr>
        <p:spPr>
          <a:xfrm>
            <a:off x="793790" y="1473518"/>
            <a:ext cx="9479756"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The Silent Health Crisis Affecting Millions</a:t>
            </a:r>
            <a:endParaRPr lang="en-US" sz="3900" dirty="0"/>
          </a:p>
        </p:txBody>
      </p:sp>
      <p:sp>
        <p:nvSpPr>
          <p:cNvPr id="5" name="Shape 3"/>
          <p:cNvSpPr/>
          <p:nvPr/>
        </p:nvSpPr>
        <p:spPr>
          <a:xfrm>
            <a:off x="650915" y="2391251"/>
            <a:ext cx="5888712" cy="4817269"/>
          </a:xfrm>
          <a:prstGeom prst="roundRect">
            <a:avLst>
              <a:gd name="adj" fmla="val 618"/>
            </a:avLst>
          </a:prstGeom>
          <a:solidFill>
            <a:srgbClr val="FDC4C4"/>
          </a:solidFill>
          <a:ln/>
        </p:spPr>
        <p:txBody>
          <a:bodyPr/>
          <a:lstStyle/>
          <a:p>
            <a:endParaRPr lang="en-IN"/>
          </a:p>
        </p:txBody>
      </p:sp>
      <p:sp>
        <p:nvSpPr>
          <p:cNvPr id="6" name="Text 4"/>
          <p:cNvSpPr/>
          <p:nvPr/>
        </p:nvSpPr>
        <p:spPr>
          <a:xfrm>
            <a:off x="849273" y="258960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Instrument Sans Medium" pitchFamily="34" charset="0"/>
                <a:ea typeface="Instrument Sans Medium" pitchFamily="34" charset="-122"/>
                <a:cs typeface="Instrument Sans Medium" pitchFamily="34" charset="-120"/>
              </a:rPr>
              <a:t>The Reality</a:t>
            </a:r>
            <a:endParaRPr lang="en-US" sz="1950" dirty="0"/>
          </a:p>
        </p:txBody>
      </p:sp>
      <p:sp>
        <p:nvSpPr>
          <p:cNvPr id="7" name="Text 5"/>
          <p:cNvSpPr/>
          <p:nvPr/>
        </p:nvSpPr>
        <p:spPr>
          <a:xfrm>
            <a:off x="849273" y="3098125"/>
            <a:ext cx="5491996" cy="3657957"/>
          </a:xfrm>
          <a:prstGeom prst="rect">
            <a:avLst/>
          </a:prstGeom>
          <a:noFill/>
          <a:ln/>
        </p:spPr>
        <p:txBody>
          <a:bodyPr wrap="square" lIns="0" tIns="0" rIns="0" bIns="0" rtlCol="0" anchor="t"/>
          <a:lstStyle/>
          <a:p>
            <a:pPr>
              <a:lnSpc>
                <a:spcPts val="2500"/>
              </a:lnSpc>
            </a:pPr>
            <a:r>
              <a:rPr lang="en-US" sz="1550" dirty="0">
                <a:solidFill>
                  <a:srgbClr val="000000"/>
                </a:solidFill>
                <a:latin typeface="Inter" pitchFamily="34" charset="0"/>
                <a:ea typeface="Inter" pitchFamily="34" charset="-122"/>
              </a:rPr>
              <a:t>Students, software developers, and remote workers spend 8–12 hours daily in front of screens, often sitting in incorrect postures without realizing it. Continuous slouching, forward neck tilt, and improper chair or desk setup lead to chronic back pain, neck strain, eye fatigue, and long-term musculoskeletal disorders.</a:t>
            </a:r>
          </a:p>
          <a:p>
            <a:pPr>
              <a:lnSpc>
                <a:spcPts val="2500"/>
              </a:lnSpc>
            </a:pPr>
            <a:r>
              <a:rPr lang="en-US" sz="1550" dirty="0">
                <a:solidFill>
                  <a:srgbClr val="000000"/>
                </a:solidFill>
                <a:latin typeface="Inter" pitchFamily="34" charset="0"/>
                <a:ea typeface="Inter" pitchFamily="34" charset="-122"/>
              </a:rPr>
              <a:t>Most people only notice these issues after pain or injury occurs, because there is no real-time feedback system to correct posture during work or study. As digital screen time increases, posture-related health problems are becoming a silent epidemic among the young working population.</a:t>
            </a:r>
          </a:p>
        </p:txBody>
      </p:sp>
      <p:sp>
        <p:nvSpPr>
          <p:cNvPr id="8" name="Text 6"/>
          <p:cNvSpPr/>
          <p:nvPr/>
        </p:nvSpPr>
        <p:spPr>
          <a:xfrm>
            <a:off x="6888480" y="2713673"/>
            <a:ext cx="3353753" cy="654963"/>
          </a:xfrm>
          <a:prstGeom prst="rect">
            <a:avLst/>
          </a:prstGeom>
          <a:noFill/>
          <a:ln/>
        </p:spPr>
        <p:txBody>
          <a:bodyPr wrap="none" lIns="0" tIns="0" rIns="0" bIns="0" rtlCol="0" anchor="t"/>
          <a:lstStyle/>
          <a:p>
            <a:pPr marL="0" indent="0" algn="ctr">
              <a:lnSpc>
                <a:spcPts val="5150"/>
              </a:lnSpc>
              <a:buNone/>
            </a:pPr>
            <a:r>
              <a:rPr lang="en-US" sz="5150" dirty="0">
                <a:solidFill>
                  <a:srgbClr val="C7CDD6"/>
                </a:solidFill>
                <a:latin typeface="Instrument Sans Medium" pitchFamily="34" charset="0"/>
                <a:ea typeface="Instrument Sans Medium" pitchFamily="34" charset="-122"/>
                <a:cs typeface="Instrument Sans Medium" pitchFamily="34" charset="-120"/>
              </a:rPr>
              <a:t>80%</a:t>
            </a:r>
            <a:endParaRPr lang="en-US" sz="5150" dirty="0"/>
          </a:p>
        </p:txBody>
      </p:sp>
      <p:sp>
        <p:nvSpPr>
          <p:cNvPr id="9" name="Text 7"/>
          <p:cNvSpPr/>
          <p:nvPr/>
        </p:nvSpPr>
        <p:spPr>
          <a:xfrm>
            <a:off x="7324844" y="3616643"/>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Office Workers</a:t>
            </a:r>
            <a:endParaRPr lang="en-US" sz="1950" dirty="0"/>
          </a:p>
        </p:txBody>
      </p:sp>
      <p:sp>
        <p:nvSpPr>
          <p:cNvPr id="10" name="Text 8"/>
          <p:cNvSpPr/>
          <p:nvPr/>
        </p:nvSpPr>
        <p:spPr>
          <a:xfrm>
            <a:off x="6888480" y="4125158"/>
            <a:ext cx="3353753" cy="635079"/>
          </a:xfrm>
          <a:prstGeom prst="rect">
            <a:avLst/>
          </a:prstGeom>
          <a:noFill/>
          <a:ln/>
        </p:spPr>
        <p:txBody>
          <a:bodyPr wrap="square" lIns="0" tIns="0" rIns="0" bIns="0" rtlCol="0" anchor="t"/>
          <a:lstStyle/>
          <a:p>
            <a:pPr marL="0" indent="0" algn="ctr">
              <a:lnSpc>
                <a:spcPts val="2500"/>
              </a:lnSpc>
              <a:buNone/>
            </a:pPr>
            <a:r>
              <a:rPr lang="en-US" sz="1550" dirty="0">
                <a:solidFill>
                  <a:srgbClr val="C7CDD6"/>
                </a:solidFill>
                <a:latin typeface="Inter" pitchFamily="34" charset="0"/>
                <a:ea typeface="Inter" pitchFamily="34" charset="-122"/>
                <a:cs typeface="Inter" pitchFamily="34" charset="-120"/>
              </a:rPr>
              <a:t>Experience neck or back pain annually</a:t>
            </a:r>
            <a:endParaRPr lang="en-US" sz="1550" dirty="0"/>
          </a:p>
        </p:txBody>
      </p:sp>
      <p:sp>
        <p:nvSpPr>
          <p:cNvPr id="11" name="Text 9"/>
          <p:cNvSpPr/>
          <p:nvPr/>
        </p:nvSpPr>
        <p:spPr>
          <a:xfrm>
            <a:off x="10490240" y="2713673"/>
            <a:ext cx="3353872" cy="654963"/>
          </a:xfrm>
          <a:prstGeom prst="rect">
            <a:avLst/>
          </a:prstGeom>
          <a:noFill/>
          <a:ln/>
        </p:spPr>
        <p:txBody>
          <a:bodyPr wrap="none" lIns="0" tIns="0" rIns="0" bIns="0" rtlCol="0" anchor="t"/>
          <a:lstStyle/>
          <a:p>
            <a:pPr marL="0" indent="0" algn="ctr">
              <a:lnSpc>
                <a:spcPts val="5150"/>
              </a:lnSpc>
              <a:buNone/>
            </a:pPr>
            <a:r>
              <a:rPr lang="en-US" sz="5150" dirty="0">
                <a:solidFill>
                  <a:srgbClr val="C7CDD6"/>
                </a:solidFill>
                <a:latin typeface="Instrument Sans Medium" pitchFamily="34" charset="0"/>
                <a:ea typeface="Instrument Sans Medium" pitchFamily="34" charset="-122"/>
                <a:cs typeface="Instrument Sans Medium" pitchFamily="34" charset="-120"/>
              </a:rPr>
              <a:t>54M</a:t>
            </a:r>
            <a:endParaRPr lang="en-US" sz="5150" dirty="0"/>
          </a:p>
        </p:txBody>
      </p:sp>
      <p:sp>
        <p:nvSpPr>
          <p:cNvPr id="12" name="Text 10"/>
          <p:cNvSpPr/>
          <p:nvPr/>
        </p:nvSpPr>
        <p:spPr>
          <a:xfrm>
            <a:off x="10926723" y="3616643"/>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Days Lost</a:t>
            </a:r>
            <a:endParaRPr lang="en-US" sz="1950" dirty="0"/>
          </a:p>
        </p:txBody>
      </p:sp>
      <p:sp>
        <p:nvSpPr>
          <p:cNvPr id="13" name="Text 11"/>
          <p:cNvSpPr/>
          <p:nvPr/>
        </p:nvSpPr>
        <p:spPr>
          <a:xfrm>
            <a:off x="10490240" y="4125158"/>
            <a:ext cx="3353872" cy="635079"/>
          </a:xfrm>
          <a:prstGeom prst="rect">
            <a:avLst/>
          </a:prstGeom>
          <a:noFill/>
          <a:ln/>
        </p:spPr>
        <p:txBody>
          <a:bodyPr wrap="square" lIns="0" tIns="0" rIns="0" bIns="0" rtlCol="0" anchor="t"/>
          <a:lstStyle/>
          <a:p>
            <a:pPr marL="0" indent="0" algn="ctr">
              <a:lnSpc>
                <a:spcPts val="2500"/>
              </a:lnSpc>
              <a:buNone/>
            </a:pPr>
            <a:r>
              <a:rPr lang="en-US" sz="1550" dirty="0">
                <a:solidFill>
                  <a:srgbClr val="C7CDD6"/>
                </a:solidFill>
                <a:latin typeface="Inter" pitchFamily="34" charset="0"/>
                <a:ea typeface="Inter" pitchFamily="34" charset="-122"/>
                <a:cs typeface="Inter" pitchFamily="34" charset="-120"/>
              </a:rPr>
              <a:t>Due to musculoskeletal disorders each year</a:t>
            </a:r>
            <a:endParaRPr lang="en-US" sz="1550" dirty="0"/>
          </a:p>
        </p:txBody>
      </p:sp>
      <p:sp>
        <p:nvSpPr>
          <p:cNvPr id="14" name="Text 12"/>
          <p:cNvSpPr/>
          <p:nvPr/>
        </p:nvSpPr>
        <p:spPr>
          <a:xfrm>
            <a:off x="8689300" y="5256252"/>
            <a:ext cx="3353872" cy="654963"/>
          </a:xfrm>
          <a:prstGeom prst="rect">
            <a:avLst/>
          </a:prstGeom>
          <a:noFill/>
          <a:ln/>
        </p:spPr>
        <p:txBody>
          <a:bodyPr wrap="none" lIns="0" tIns="0" rIns="0" bIns="0" rtlCol="0" anchor="t"/>
          <a:lstStyle/>
          <a:p>
            <a:pPr marL="0" indent="0" algn="ctr">
              <a:lnSpc>
                <a:spcPts val="5150"/>
              </a:lnSpc>
              <a:buNone/>
            </a:pPr>
            <a:r>
              <a:rPr lang="en-US" sz="5150" dirty="0">
                <a:solidFill>
                  <a:srgbClr val="C7CDD6"/>
                </a:solidFill>
                <a:latin typeface="Instrument Sans Medium" pitchFamily="34" charset="0"/>
                <a:ea typeface="Instrument Sans Medium" pitchFamily="34" charset="-122"/>
                <a:cs typeface="Instrument Sans Medium" pitchFamily="34" charset="-120"/>
              </a:rPr>
              <a:t>$50B</a:t>
            </a:r>
            <a:endParaRPr lang="en-US" sz="5150" dirty="0"/>
          </a:p>
        </p:txBody>
      </p:sp>
      <p:sp>
        <p:nvSpPr>
          <p:cNvPr id="15" name="Text 13"/>
          <p:cNvSpPr/>
          <p:nvPr/>
        </p:nvSpPr>
        <p:spPr>
          <a:xfrm>
            <a:off x="9125783" y="615922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Annual Cost</a:t>
            </a:r>
            <a:endParaRPr lang="en-US" sz="1950" dirty="0"/>
          </a:p>
        </p:txBody>
      </p:sp>
      <p:sp>
        <p:nvSpPr>
          <p:cNvPr id="16" name="Text 14"/>
          <p:cNvSpPr/>
          <p:nvPr/>
        </p:nvSpPr>
        <p:spPr>
          <a:xfrm>
            <a:off x="8689300" y="6667738"/>
            <a:ext cx="3353872" cy="317540"/>
          </a:xfrm>
          <a:prstGeom prst="rect">
            <a:avLst/>
          </a:prstGeom>
          <a:noFill/>
          <a:ln/>
        </p:spPr>
        <p:txBody>
          <a:bodyPr wrap="none" lIns="0" tIns="0" rIns="0" bIns="0" rtlCol="0" anchor="t"/>
          <a:lstStyle/>
          <a:p>
            <a:pPr marL="0" indent="0" algn="ctr">
              <a:lnSpc>
                <a:spcPts val="2500"/>
              </a:lnSpc>
              <a:buNone/>
            </a:pPr>
            <a:r>
              <a:rPr lang="en-US" sz="1550" dirty="0">
                <a:solidFill>
                  <a:srgbClr val="C7CDD6"/>
                </a:solidFill>
                <a:latin typeface="Inter" pitchFamily="34" charset="0"/>
                <a:ea typeface="Inter" pitchFamily="34" charset="-122"/>
                <a:cs typeface="Inter" pitchFamily="34" charset="-120"/>
              </a:rPr>
              <a:t>In healthcare and lost productivity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88737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Why Traditional Solutions Fall Short</a:t>
            </a:r>
            <a:endParaRPr lang="en-US" sz="3900" dirty="0"/>
          </a:p>
        </p:txBody>
      </p:sp>
      <p:sp>
        <p:nvSpPr>
          <p:cNvPr id="4" name="Shape 1"/>
          <p:cNvSpPr/>
          <p:nvPr/>
        </p:nvSpPr>
        <p:spPr>
          <a:xfrm>
            <a:off x="6280190" y="2425184"/>
            <a:ext cx="7556421" cy="1506736"/>
          </a:xfrm>
          <a:prstGeom prst="roundRect">
            <a:avLst>
              <a:gd name="adj" fmla="val 7282"/>
            </a:avLst>
          </a:prstGeom>
          <a:solidFill>
            <a:srgbClr val="242429"/>
          </a:solidFill>
          <a:ln w="22860">
            <a:solidFill>
              <a:srgbClr val="5C5C61"/>
            </a:solidFill>
            <a:prstDash val="solid"/>
          </a:ln>
        </p:spPr>
        <p:txBody>
          <a:bodyPr/>
          <a:lstStyle/>
          <a:p>
            <a:endParaRPr lang="en-IN"/>
          </a:p>
        </p:txBody>
      </p:sp>
      <p:sp>
        <p:nvSpPr>
          <p:cNvPr id="5" name="Shape 2"/>
          <p:cNvSpPr/>
          <p:nvPr/>
        </p:nvSpPr>
        <p:spPr>
          <a:xfrm>
            <a:off x="6257330" y="2425184"/>
            <a:ext cx="91440" cy="1506736"/>
          </a:xfrm>
          <a:prstGeom prst="roundRect">
            <a:avLst>
              <a:gd name="adj" fmla="val 32558"/>
            </a:avLst>
          </a:prstGeom>
          <a:solidFill>
            <a:srgbClr val="FDC4C4"/>
          </a:solidFill>
          <a:ln/>
        </p:spPr>
        <p:txBody>
          <a:bodyPr/>
          <a:lstStyle/>
          <a:p>
            <a:endParaRPr lang="en-IN"/>
          </a:p>
        </p:txBody>
      </p:sp>
      <p:sp>
        <p:nvSpPr>
          <p:cNvPr id="6" name="Text 3"/>
          <p:cNvSpPr/>
          <p:nvPr/>
        </p:nvSpPr>
        <p:spPr>
          <a:xfrm>
            <a:off x="6569988" y="264640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Wearable Devices</a:t>
            </a:r>
            <a:endParaRPr lang="en-US" sz="1950" dirty="0"/>
          </a:p>
        </p:txBody>
      </p:sp>
      <p:sp>
        <p:nvSpPr>
          <p:cNvPr id="7" name="Text 4"/>
          <p:cNvSpPr/>
          <p:nvPr/>
        </p:nvSpPr>
        <p:spPr>
          <a:xfrm>
            <a:off x="6569988" y="3075623"/>
            <a:ext cx="7045404"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Expensive, uncomfortable for long-term wear, require charging, and often forgotten or ignored during busy work sessions.</a:t>
            </a:r>
            <a:endParaRPr lang="en-US" sz="1550" dirty="0"/>
          </a:p>
        </p:txBody>
      </p:sp>
      <p:sp>
        <p:nvSpPr>
          <p:cNvPr id="8" name="Shape 5"/>
          <p:cNvSpPr/>
          <p:nvPr/>
        </p:nvSpPr>
        <p:spPr>
          <a:xfrm>
            <a:off x="6280190" y="4130278"/>
            <a:ext cx="7556421" cy="1506736"/>
          </a:xfrm>
          <a:prstGeom prst="roundRect">
            <a:avLst>
              <a:gd name="adj" fmla="val 7282"/>
            </a:avLst>
          </a:prstGeom>
          <a:solidFill>
            <a:srgbClr val="242429"/>
          </a:solidFill>
          <a:ln w="22860">
            <a:solidFill>
              <a:srgbClr val="5C5C61"/>
            </a:solidFill>
            <a:prstDash val="solid"/>
          </a:ln>
        </p:spPr>
        <p:txBody>
          <a:bodyPr/>
          <a:lstStyle/>
          <a:p>
            <a:endParaRPr lang="en-IN"/>
          </a:p>
        </p:txBody>
      </p:sp>
      <p:sp>
        <p:nvSpPr>
          <p:cNvPr id="9" name="Shape 6"/>
          <p:cNvSpPr/>
          <p:nvPr/>
        </p:nvSpPr>
        <p:spPr>
          <a:xfrm>
            <a:off x="6257330" y="4130278"/>
            <a:ext cx="91440" cy="1506736"/>
          </a:xfrm>
          <a:prstGeom prst="roundRect">
            <a:avLst>
              <a:gd name="adj" fmla="val 32558"/>
            </a:avLst>
          </a:prstGeom>
          <a:solidFill>
            <a:srgbClr val="FDC4C4"/>
          </a:solidFill>
          <a:ln/>
        </p:spPr>
        <p:txBody>
          <a:bodyPr/>
          <a:lstStyle/>
          <a:p>
            <a:endParaRPr lang="en-IN"/>
          </a:p>
        </p:txBody>
      </p:sp>
      <p:sp>
        <p:nvSpPr>
          <p:cNvPr id="10" name="Text 7"/>
          <p:cNvSpPr/>
          <p:nvPr/>
        </p:nvSpPr>
        <p:spPr>
          <a:xfrm>
            <a:off x="6569988" y="435149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Manual Reminders</a:t>
            </a:r>
            <a:endParaRPr lang="en-US" sz="1950" dirty="0"/>
          </a:p>
        </p:txBody>
      </p:sp>
      <p:sp>
        <p:nvSpPr>
          <p:cNvPr id="11" name="Text 8"/>
          <p:cNvSpPr/>
          <p:nvPr/>
        </p:nvSpPr>
        <p:spPr>
          <a:xfrm>
            <a:off x="6569988" y="4780717"/>
            <a:ext cx="7045404"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Apps that send generic timed alerts without understanding actual posture quality or providing personalized feedback.</a:t>
            </a:r>
            <a:endParaRPr lang="en-US" sz="1550" dirty="0"/>
          </a:p>
        </p:txBody>
      </p:sp>
      <p:sp>
        <p:nvSpPr>
          <p:cNvPr id="12" name="Shape 9"/>
          <p:cNvSpPr/>
          <p:nvPr/>
        </p:nvSpPr>
        <p:spPr>
          <a:xfrm>
            <a:off x="6280190" y="5835372"/>
            <a:ext cx="7556421" cy="1506736"/>
          </a:xfrm>
          <a:prstGeom prst="roundRect">
            <a:avLst>
              <a:gd name="adj" fmla="val 7282"/>
            </a:avLst>
          </a:prstGeom>
          <a:solidFill>
            <a:srgbClr val="242429"/>
          </a:solidFill>
          <a:ln w="22860">
            <a:solidFill>
              <a:srgbClr val="5C5C61"/>
            </a:solidFill>
            <a:prstDash val="solid"/>
          </a:ln>
        </p:spPr>
        <p:txBody>
          <a:bodyPr/>
          <a:lstStyle/>
          <a:p>
            <a:endParaRPr lang="en-IN"/>
          </a:p>
        </p:txBody>
      </p:sp>
      <p:sp>
        <p:nvSpPr>
          <p:cNvPr id="13" name="Shape 10"/>
          <p:cNvSpPr/>
          <p:nvPr/>
        </p:nvSpPr>
        <p:spPr>
          <a:xfrm>
            <a:off x="6257330" y="5835372"/>
            <a:ext cx="91440" cy="1506736"/>
          </a:xfrm>
          <a:prstGeom prst="roundRect">
            <a:avLst>
              <a:gd name="adj" fmla="val 32558"/>
            </a:avLst>
          </a:prstGeom>
          <a:solidFill>
            <a:srgbClr val="FDC4C4"/>
          </a:solidFill>
          <a:ln/>
        </p:spPr>
        <p:txBody>
          <a:bodyPr/>
          <a:lstStyle/>
          <a:p>
            <a:endParaRPr lang="en-IN"/>
          </a:p>
        </p:txBody>
      </p:sp>
      <p:sp>
        <p:nvSpPr>
          <p:cNvPr id="14" name="Text 11"/>
          <p:cNvSpPr/>
          <p:nvPr/>
        </p:nvSpPr>
        <p:spPr>
          <a:xfrm>
            <a:off x="6569988" y="605659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Ergonomic Furniture</a:t>
            </a:r>
            <a:endParaRPr lang="en-US" sz="1950" dirty="0"/>
          </a:p>
        </p:txBody>
      </p:sp>
      <p:sp>
        <p:nvSpPr>
          <p:cNvPr id="15" name="Text 12"/>
          <p:cNvSpPr/>
          <p:nvPr/>
        </p:nvSpPr>
        <p:spPr>
          <a:xfrm>
            <a:off x="6569988" y="6485811"/>
            <a:ext cx="7045404"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Helps but doesn't prevent slouching or monitor real-time posture habits throughout the workday.</a:t>
            </a:r>
            <a:endParaRPr lang="en-US" sz="1550" dirty="0"/>
          </a:p>
        </p:txBody>
      </p:sp>
      <p:sp>
        <p:nvSpPr>
          <p:cNvPr id="16" name="Rectangle 15">
            <a:extLst>
              <a:ext uri="{FF2B5EF4-FFF2-40B4-BE49-F238E27FC236}">
                <a16:creationId xmlns:a16="http://schemas.microsoft.com/office/drawing/2014/main" id="{92BE2635-96B2-6822-7536-68842701167C}"/>
              </a:ext>
            </a:extLst>
          </p:cNvPr>
          <p:cNvSpPr/>
          <p:nvPr/>
        </p:nvSpPr>
        <p:spPr>
          <a:xfrm>
            <a:off x="12653010" y="754380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E3E92B20-507E-E713-FADE-3960078594A9}"/>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972741"/>
            <a:ext cx="1653659" cy="373142"/>
          </a:xfrm>
          <a:prstGeom prst="roundRect">
            <a:avLst>
              <a:gd name="adj" fmla="val 6383"/>
            </a:avLst>
          </a:prstGeom>
          <a:solidFill>
            <a:srgbClr val="4A0303"/>
          </a:solidFill>
          <a:ln/>
        </p:spPr>
        <p:txBody>
          <a:bodyPr/>
          <a:lstStyle/>
          <a:p>
            <a:endParaRPr lang="en-IN"/>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1079897"/>
            <a:ext cx="158710" cy="158710"/>
          </a:xfrm>
          <a:prstGeom prst="rect">
            <a:avLst/>
          </a:prstGeom>
        </p:spPr>
      </p:pic>
      <p:sp>
        <p:nvSpPr>
          <p:cNvPr id="4" name="Text 1"/>
          <p:cNvSpPr/>
          <p:nvPr/>
        </p:nvSpPr>
        <p:spPr>
          <a:xfrm>
            <a:off x="1150858" y="1032272"/>
            <a:ext cx="1177528" cy="254079"/>
          </a:xfrm>
          <a:prstGeom prst="rect">
            <a:avLst/>
          </a:prstGeom>
          <a:noFill/>
          <a:ln/>
        </p:spPr>
        <p:txBody>
          <a:bodyPr wrap="none" lIns="0" tIns="0" rIns="0" bIns="0" rtlCol="0" anchor="t"/>
          <a:lstStyle/>
          <a:p>
            <a:pPr marL="0" indent="0" algn="l">
              <a:lnSpc>
                <a:spcPts val="2000"/>
              </a:lnSpc>
              <a:buNone/>
            </a:pPr>
            <a:r>
              <a:rPr lang="en-US" sz="1250" dirty="0">
                <a:solidFill>
                  <a:srgbClr val="C7CDD6"/>
                </a:solidFill>
                <a:latin typeface="Inter" pitchFamily="34" charset="0"/>
                <a:ea typeface="Inter" pitchFamily="34" charset="-122"/>
                <a:cs typeface="Inter" pitchFamily="34" charset="-120"/>
              </a:rPr>
              <a:t>THE SOLUTION</a:t>
            </a:r>
            <a:endParaRPr lang="en-US" sz="1250" dirty="0"/>
          </a:p>
        </p:txBody>
      </p:sp>
      <p:sp>
        <p:nvSpPr>
          <p:cNvPr id="5" name="Text 2"/>
          <p:cNvSpPr/>
          <p:nvPr/>
        </p:nvSpPr>
        <p:spPr>
          <a:xfrm>
            <a:off x="793790" y="1425178"/>
            <a:ext cx="5058608"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Introducing </a:t>
            </a:r>
            <a:r>
              <a:rPr lang="en-US" sz="3900" dirty="0" err="1">
                <a:solidFill>
                  <a:srgbClr val="EFD5FA"/>
                </a:solidFill>
                <a:latin typeface="Instrument Sans Medium" pitchFamily="34" charset="0"/>
                <a:ea typeface="Instrument Sans Medium" pitchFamily="34" charset="-122"/>
                <a:cs typeface="Instrument Sans Medium" pitchFamily="34" charset="-120"/>
              </a:rPr>
              <a:t>PostureAI</a:t>
            </a:r>
            <a:endParaRPr lang="en-US" sz="3900" dirty="0"/>
          </a:p>
        </p:txBody>
      </p:sp>
      <p:sp>
        <p:nvSpPr>
          <p:cNvPr id="6" name="Text 3"/>
          <p:cNvSpPr/>
          <p:nvPr/>
        </p:nvSpPr>
        <p:spPr>
          <a:xfrm>
            <a:off x="793790" y="234291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An intelligent web application that uses your device camera and AI to detect posture in real time, providing instant feedback and personalized health insights , no wearables required.</a:t>
            </a:r>
            <a:endParaRPr lang="en-US" sz="1550" dirty="0"/>
          </a:p>
        </p:txBody>
      </p:sp>
      <p:sp>
        <p:nvSpPr>
          <p:cNvPr id="8" name="Text 4"/>
          <p:cNvSpPr/>
          <p:nvPr/>
        </p:nvSpPr>
        <p:spPr>
          <a:xfrm>
            <a:off x="793790" y="5874901"/>
            <a:ext cx="2921318"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Camera-Based Detection</a:t>
            </a:r>
            <a:endParaRPr lang="en-US" sz="1950" dirty="0"/>
          </a:p>
        </p:txBody>
      </p:sp>
      <p:sp>
        <p:nvSpPr>
          <p:cNvPr id="9" name="Text 5"/>
          <p:cNvSpPr/>
          <p:nvPr/>
        </p:nvSpPr>
        <p:spPr>
          <a:xfrm>
            <a:off x="793790" y="6304121"/>
            <a:ext cx="4182189" cy="95261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Uses your existing device camera to monitor posture continuously without additional hardware.</a:t>
            </a:r>
            <a:endParaRPr lang="en-US" sz="1550" dirty="0"/>
          </a:p>
        </p:txBody>
      </p:sp>
      <p:sp>
        <p:nvSpPr>
          <p:cNvPr id="11" name="Text 6"/>
          <p:cNvSpPr/>
          <p:nvPr/>
        </p:nvSpPr>
        <p:spPr>
          <a:xfrm>
            <a:off x="5223986" y="587490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Real-Time Analysis</a:t>
            </a:r>
            <a:endParaRPr lang="en-US" sz="1950" dirty="0"/>
          </a:p>
        </p:txBody>
      </p:sp>
      <p:sp>
        <p:nvSpPr>
          <p:cNvPr id="12" name="Text 7"/>
          <p:cNvSpPr/>
          <p:nvPr/>
        </p:nvSpPr>
        <p:spPr>
          <a:xfrm>
            <a:off x="5223986" y="6304121"/>
            <a:ext cx="4182308" cy="95261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AI analyzes spine and neck angles instantly, detecting poor posture before it causes pain.</a:t>
            </a:r>
            <a:endParaRPr lang="en-US" sz="1550" dirty="0"/>
          </a:p>
        </p:txBody>
      </p:sp>
      <p:sp>
        <p:nvSpPr>
          <p:cNvPr id="14" name="Text 8"/>
          <p:cNvSpPr/>
          <p:nvPr/>
        </p:nvSpPr>
        <p:spPr>
          <a:xfrm>
            <a:off x="9654302" y="587490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Instant Alerts</a:t>
            </a:r>
            <a:endParaRPr lang="en-US" sz="1950" dirty="0"/>
          </a:p>
        </p:txBody>
      </p:sp>
      <p:sp>
        <p:nvSpPr>
          <p:cNvPr id="15" name="Text 9"/>
          <p:cNvSpPr/>
          <p:nvPr/>
        </p:nvSpPr>
        <p:spPr>
          <a:xfrm>
            <a:off x="9654302" y="6304121"/>
            <a:ext cx="4182308"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Gentle notifications and break reminders help you correct posture and stay healthy.</a:t>
            </a:r>
            <a:endParaRPr lang="en-US" sz="1550" dirty="0"/>
          </a:p>
        </p:txBody>
      </p:sp>
      <p:sp>
        <p:nvSpPr>
          <p:cNvPr id="16" name="Rectangle 15">
            <a:extLst>
              <a:ext uri="{FF2B5EF4-FFF2-40B4-BE49-F238E27FC236}">
                <a16:creationId xmlns:a16="http://schemas.microsoft.com/office/drawing/2014/main" id="{C1D71231-083B-D358-C673-F8AEE82D38B1}"/>
              </a:ext>
            </a:extLst>
          </p:cNvPr>
          <p:cNvSpPr/>
          <p:nvPr/>
        </p:nvSpPr>
        <p:spPr>
          <a:xfrm>
            <a:off x="12653010" y="754380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3" descr="preencoded.png"/>
          <p:cNvPicPr>
            <a:picLocks noChangeAspect="1"/>
          </p:cNvPicPr>
          <p:nvPr/>
        </p:nvPicPr>
        <p:blipFill>
          <a:blip r:embed="rId5"/>
          <a:stretch>
            <a:fillRect/>
          </a:stretch>
        </p:blipFill>
        <p:spPr>
          <a:xfrm>
            <a:off x="9860042" y="3213616"/>
            <a:ext cx="2425660" cy="2425660"/>
          </a:xfrm>
          <a:prstGeom prst="rect">
            <a:avLst/>
          </a:prstGeom>
        </p:spPr>
      </p:pic>
      <p:pic>
        <p:nvPicPr>
          <p:cNvPr id="20" name="Picture 19">
            <a:extLst>
              <a:ext uri="{FF2B5EF4-FFF2-40B4-BE49-F238E27FC236}">
                <a16:creationId xmlns:a16="http://schemas.microsoft.com/office/drawing/2014/main" id="{64EE12D3-098C-BD1E-C3BB-DB578A843F5E}"/>
              </a:ext>
            </a:extLst>
          </p:cNvPr>
          <p:cNvPicPr>
            <a:picLocks noChangeAspect="1"/>
          </p:cNvPicPr>
          <p:nvPr/>
        </p:nvPicPr>
        <p:blipFill>
          <a:blip r:embed="rId6"/>
          <a:srcRect r="3869" b="8364"/>
          <a:stretch>
            <a:fillRect/>
          </a:stretch>
        </p:blipFill>
        <p:spPr>
          <a:xfrm>
            <a:off x="777588" y="3125928"/>
            <a:ext cx="2881799" cy="2689442"/>
          </a:xfrm>
          <a:prstGeom prst="rect">
            <a:avLst/>
          </a:prstGeom>
        </p:spPr>
      </p:pic>
      <p:pic>
        <p:nvPicPr>
          <p:cNvPr id="22" name="Picture 21">
            <a:extLst>
              <a:ext uri="{FF2B5EF4-FFF2-40B4-BE49-F238E27FC236}">
                <a16:creationId xmlns:a16="http://schemas.microsoft.com/office/drawing/2014/main" id="{2602A3FE-2311-509F-B71B-94BC9BFFBB56}"/>
              </a:ext>
            </a:extLst>
          </p:cNvPr>
          <p:cNvPicPr>
            <a:picLocks noChangeAspect="1"/>
          </p:cNvPicPr>
          <p:nvPr/>
        </p:nvPicPr>
        <p:blipFill>
          <a:blip r:embed="rId7"/>
          <a:stretch>
            <a:fillRect/>
          </a:stretch>
        </p:blipFill>
        <p:spPr>
          <a:xfrm>
            <a:off x="5153918" y="3074787"/>
            <a:ext cx="2689442" cy="2689442"/>
          </a:xfrm>
          <a:prstGeom prst="rect">
            <a:avLst/>
          </a:prstGeom>
        </p:spPr>
      </p:pic>
      <p:pic>
        <p:nvPicPr>
          <p:cNvPr id="26" name="Picture 25">
            <a:extLst>
              <a:ext uri="{FF2B5EF4-FFF2-40B4-BE49-F238E27FC236}">
                <a16:creationId xmlns:a16="http://schemas.microsoft.com/office/drawing/2014/main" id="{8630E775-6089-006A-C441-5D768A6EC252}"/>
              </a:ext>
            </a:extLst>
          </p:cNvPr>
          <p:cNvPicPr>
            <a:picLocks noChangeAspect="1"/>
          </p:cNvPicPr>
          <p:nvPr/>
        </p:nvPicPr>
        <p:blipFill>
          <a:blip r:embed="rId8"/>
          <a:stretch>
            <a:fillRect/>
          </a:stretch>
        </p:blipFill>
        <p:spPr>
          <a:xfrm>
            <a:off x="9445765" y="3074787"/>
            <a:ext cx="2689442" cy="26894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80190" y="988219"/>
            <a:ext cx="6838831"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Innovation That Sets Us Apart</a:t>
            </a:r>
            <a:endParaRPr lang="en-US" sz="3900" dirty="0"/>
          </a:p>
        </p:txBody>
      </p:sp>
      <p:sp>
        <p:nvSpPr>
          <p:cNvPr id="4" name="Shape 1"/>
          <p:cNvSpPr/>
          <p:nvPr/>
        </p:nvSpPr>
        <p:spPr>
          <a:xfrm>
            <a:off x="6280190" y="1905952"/>
            <a:ext cx="2386489" cy="3199924"/>
          </a:xfrm>
          <a:prstGeom prst="roundRect">
            <a:avLst>
              <a:gd name="adj" fmla="val 1247"/>
            </a:avLst>
          </a:prstGeom>
          <a:solidFill>
            <a:srgbClr val="434348"/>
          </a:solidFill>
          <a:ln/>
        </p:spPr>
        <p:txBody>
          <a:bodyPr/>
          <a:lstStyle/>
          <a:p>
            <a:endParaRPr lang="en-IN"/>
          </a:p>
        </p:txBody>
      </p:sp>
      <p:sp>
        <p:nvSpPr>
          <p:cNvPr id="5" name="Shape 2"/>
          <p:cNvSpPr/>
          <p:nvPr/>
        </p:nvSpPr>
        <p:spPr>
          <a:xfrm>
            <a:off x="6478548" y="2104311"/>
            <a:ext cx="595313" cy="595313"/>
          </a:xfrm>
          <a:prstGeom prst="roundRect">
            <a:avLst>
              <a:gd name="adj" fmla="val 15358451"/>
            </a:avLst>
          </a:prstGeom>
          <a:solidFill>
            <a:srgbClr val="FDC4C4"/>
          </a:solidFill>
          <a:ln/>
        </p:spPr>
        <p:txBody>
          <a:bodyPr/>
          <a:lstStyle/>
          <a:p>
            <a:endParaRPr lang="en-IN"/>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2259" y="2267903"/>
            <a:ext cx="267891" cy="267891"/>
          </a:xfrm>
          <a:prstGeom prst="rect">
            <a:avLst/>
          </a:prstGeom>
        </p:spPr>
      </p:pic>
      <p:sp>
        <p:nvSpPr>
          <p:cNvPr id="7" name="Text 3"/>
          <p:cNvSpPr/>
          <p:nvPr/>
        </p:nvSpPr>
        <p:spPr>
          <a:xfrm>
            <a:off x="6478548" y="2897981"/>
            <a:ext cx="1989772"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Zero Hardware</a:t>
            </a:r>
            <a:endParaRPr lang="en-US" sz="1950" dirty="0"/>
          </a:p>
        </p:txBody>
      </p:sp>
      <p:sp>
        <p:nvSpPr>
          <p:cNvPr id="8" name="Text 4"/>
          <p:cNvSpPr/>
          <p:nvPr/>
        </p:nvSpPr>
        <p:spPr>
          <a:xfrm>
            <a:off x="6478548" y="3327202"/>
            <a:ext cx="1989772" cy="127015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No wearables, sensors, or special equipment—just your camera</a:t>
            </a:r>
            <a:endParaRPr lang="en-US" sz="1550" dirty="0"/>
          </a:p>
        </p:txBody>
      </p:sp>
      <p:sp>
        <p:nvSpPr>
          <p:cNvPr id="9" name="Shape 5"/>
          <p:cNvSpPr/>
          <p:nvPr/>
        </p:nvSpPr>
        <p:spPr>
          <a:xfrm>
            <a:off x="8865037" y="1905952"/>
            <a:ext cx="2386608" cy="3199924"/>
          </a:xfrm>
          <a:prstGeom prst="roundRect">
            <a:avLst>
              <a:gd name="adj" fmla="val 1247"/>
            </a:avLst>
          </a:prstGeom>
          <a:solidFill>
            <a:srgbClr val="434348"/>
          </a:solidFill>
          <a:ln/>
        </p:spPr>
        <p:txBody>
          <a:bodyPr/>
          <a:lstStyle/>
          <a:p>
            <a:endParaRPr lang="en-IN"/>
          </a:p>
        </p:txBody>
      </p:sp>
      <p:sp>
        <p:nvSpPr>
          <p:cNvPr id="10" name="Shape 6"/>
          <p:cNvSpPr/>
          <p:nvPr/>
        </p:nvSpPr>
        <p:spPr>
          <a:xfrm>
            <a:off x="9063395" y="2104311"/>
            <a:ext cx="595313" cy="595313"/>
          </a:xfrm>
          <a:prstGeom prst="roundRect">
            <a:avLst>
              <a:gd name="adj" fmla="val 15358451"/>
            </a:avLst>
          </a:prstGeom>
          <a:solidFill>
            <a:srgbClr val="FDC4C4"/>
          </a:solidFill>
          <a:ln/>
        </p:spPr>
        <p:txBody>
          <a:bodyPr/>
          <a:lstStyle/>
          <a:p>
            <a:endParaRPr lang="en-IN"/>
          </a:p>
        </p:txBody>
      </p:sp>
      <p:pic>
        <p:nvPicPr>
          <p:cNvPr id="11"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7106" y="2267903"/>
            <a:ext cx="267891" cy="267891"/>
          </a:xfrm>
          <a:prstGeom prst="rect">
            <a:avLst/>
          </a:prstGeom>
        </p:spPr>
      </p:pic>
      <p:sp>
        <p:nvSpPr>
          <p:cNvPr id="12" name="Text 7"/>
          <p:cNvSpPr/>
          <p:nvPr/>
        </p:nvSpPr>
        <p:spPr>
          <a:xfrm>
            <a:off x="9063395" y="2897981"/>
            <a:ext cx="1989892" cy="620316"/>
          </a:xfrm>
          <a:prstGeom prst="rect">
            <a:avLst/>
          </a:prstGeom>
          <a:noFill/>
          <a:ln/>
        </p:spPr>
        <p:txBody>
          <a:bodyPr wrap="squar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Real-Time Feedback</a:t>
            </a:r>
            <a:endParaRPr lang="en-US" sz="1950" dirty="0"/>
          </a:p>
        </p:txBody>
      </p:sp>
      <p:sp>
        <p:nvSpPr>
          <p:cNvPr id="13" name="Text 8"/>
          <p:cNvSpPr/>
          <p:nvPr/>
        </p:nvSpPr>
        <p:spPr>
          <a:xfrm>
            <a:off x="9063395" y="3637359"/>
            <a:ext cx="1989892" cy="127015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Instant posture analysis with sub-second response times</a:t>
            </a:r>
            <a:endParaRPr lang="en-US" sz="1550" dirty="0"/>
          </a:p>
        </p:txBody>
      </p:sp>
      <p:sp>
        <p:nvSpPr>
          <p:cNvPr id="14" name="Shape 9"/>
          <p:cNvSpPr/>
          <p:nvPr/>
        </p:nvSpPr>
        <p:spPr>
          <a:xfrm>
            <a:off x="11450003" y="1905952"/>
            <a:ext cx="2386608" cy="3199924"/>
          </a:xfrm>
          <a:prstGeom prst="roundRect">
            <a:avLst>
              <a:gd name="adj" fmla="val 1247"/>
            </a:avLst>
          </a:prstGeom>
          <a:solidFill>
            <a:srgbClr val="434348"/>
          </a:solidFill>
          <a:ln/>
        </p:spPr>
        <p:txBody>
          <a:bodyPr/>
          <a:lstStyle/>
          <a:p>
            <a:endParaRPr lang="en-IN"/>
          </a:p>
        </p:txBody>
      </p:sp>
      <p:sp>
        <p:nvSpPr>
          <p:cNvPr id="15" name="Shape 10"/>
          <p:cNvSpPr/>
          <p:nvPr/>
        </p:nvSpPr>
        <p:spPr>
          <a:xfrm>
            <a:off x="11648361" y="2104311"/>
            <a:ext cx="595313" cy="595313"/>
          </a:xfrm>
          <a:prstGeom prst="roundRect">
            <a:avLst>
              <a:gd name="adj" fmla="val 15358451"/>
            </a:avLst>
          </a:prstGeom>
          <a:solidFill>
            <a:srgbClr val="FDC4C4"/>
          </a:solidFill>
          <a:ln/>
        </p:spPr>
        <p:txBody>
          <a:bodyPr/>
          <a:lstStyle/>
          <a:p>
            <a:endParaRPr lang="en-IN"/>
          </a:p>
        </p:txBody>
      </p:sp>
      <p:pic>
        <p:nvPicPr>
          <p:cNvPr id="16"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12072" y="2267903"/>
            <a:ext cx="267891" cy="267891"/>
          </a:xfrm>
          <a:prstGeom prst="rect">
            <a:avLst/>
          </a:prstGeom>
        </p:spPr>
      </p:pic>
      <p:sp>
        <p:nvSpPr>
          <p:cNvPr id="17" name="Text 11"/>
          <p:cNvSpPr/>
          <p:nvPr/>
        </p:nvSpPr>
        <p:spPr>
          <a:xfrm>
            <a:off x="11648361" y="2897981"/>
            <a:ext cx="1989892" cy="620316"/>
          </a:xfrm>
          <a:prstGeom prst="rect">
            <a:avLst/>
          </a:prstGeom>
          <a:noFill/>
          <a:ln/>
        </p:spPr>
        <p:txBody>
          <a:bodyPr wrap="squar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Personalized Score</a:t>
            </a:r>
            <a:endParaRPr lang="en-US" sz="1950" dirty="0"/>
          </a:p>
        </p:txBody>
      </p:sp>
      <p:sp>
        <p:nvSpPr>
          <p:cNvPr id="18" name="Text 12"/>
          <p:cNvSpPr/>
          <p:nvPr/>
        </p:nvSpPr>
        <p:spPr>
          <a:xfrm>
            <a:off x="11648361" y="3637359"/>
            <a:ext cx="1989892" cy="127015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Dynamic health score adapts to your unique posture patterns</a:t>
            </a:r>
            <a:endParaRPr lang="en-US" sz="1550" dirty="0"/>
          </a:p>
        </p:txBody>
      </p:sp>
      <p:sp>
        <p:nvSpPr>
          <p:cNvPr id="19" name="Shape 13"/>
          <p:cNvSpPr/>
          <p:nvPr/>
        </p:nvSpPr>
        <p:spPr>
          <a:xfrm>
            <a:off x="6280190" y="5304234"/>
            <a:ext cx="7556421" cy="1937147"/>
          </a:xfrm>
          <a:prstGeom prst="roundRect">
            <a:avLst>
              <a:gd name="adj" fmla="val 1537"/>
            </a:avLst>
          </a:prstGeom>
          <a:solidFill>
            <a:srgbClr val="434348"/>
          </a:solidFill>
          <a:ln/>
        </p:spPr>
        <p:txBody>
          <a:bodyPr/>
          <a:lstStyle/>
          <a:p>
            <a:endParaRPr lang="en-IN"/>
          </a:p>
        </p:txBody>
      </p:sp>
      <p:sp>
        <p:nvSpPr>
          <p:cNvPr id="20" name="Shape 14"/>
          <p:cNvSpPr/>
          <p:nvPr/>
        </p:nvSpPr>
        <p:spPr>
          <a:xfrm>
            <a:off x="6478548" y="5502593"/>
            <a:ext cx="595313" cy="595313"/>
          </a:xfrm>
          <a:prstGeom prst="roundRect">
            <a:avLst>
              <a:gd name="adj" fmla="val 15358451"/>
            </a:avLst>
          </a:prstGeom>
          <a:solidFill>
            <a:srgbClr val="FDC4C4"/>
          </a:solidFill>
          <a:ln/>
        </p:spPr>
        <p:txBody>
          <a:bodyPr/>
          <a:lstStyle/>
          <a:p>
            <a:endParaRPr lang="en-IN"/>
          </a:p>
        </p:txBody>
      </p:sp>
      <p:pic>
        <p:nvPicPr>
          <p:cNvPr id="21"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42259" y="5666184"/>
            <a:ext cx="267891" cy="267891"/>
          </a:xfrm>
          <a:prstGeom prst="rect">
            <a:avLst/>
          </a:prstGeom>
        </p:spPr>
      </p:pic>
      <p:sp>
        <p:nvSpPr>
          <p:cNvPr id="22" name="Text 15"/>
          <p:cNvSpPr/>
          <p:nvPr/>
        </p:nvSpPr>
        <p:spPr>
          <a:xfrm>
            <a:off x="6478548" y="629626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Weekly Analytics</a:t>
            </a:r>
            <a:endParaRPr lang="en-US" sz="1950" dirty="0"/>
          </a:p>
        </p:txBody>
      </p:sp>
      <p:sp>
        <p:nvSpPr>
          <p:cNvPr id="23" name="Text 16"/>
          <p:cNvSpPr/>
          <p:nvPr/>
        </p:nvSpPr>
        <p:spPr>
          <a:xfrm>
            <a:off x="6478548" y="6725483"/>
            <a:ext cx="7159704"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Comprehensive insights into your posture trends and improvements</a:t>
            </a:r>
            <a:endParaRPr lang="en-US" sz="1550" dirty="0"/>
          </a:p>
        </p:txBody>
      </p:sp>
      <p:sp>
        <p:nvSpPr>
          <p:cNvPr id="24" name="Rectangle 23">
            <a:extLst>
              <a:ext uri="{FF2B5EF4-FFF2-40B4-BE49-F238E27FC236}">
                <a16:creationId xmlns:a16="http://schemas.microsoft.com/office/drawing/2014/main" id="{8A34F96C-3F10-EE31-4651-E0FD8B4FE0D2}"/>
              </a:ext>
            </a:extLst>
          </p:cNvPr>
          <p:cNvSpPr/>
          <p:nvPr/>
        </p:nvSpPr>
        <p:spPr>
          <a:xfrm>
            <a:off x="12653010" y="754380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6B90E954-62CF-4AC4-8815-960BACEE4DBA}"/>
              </a:ext>
            </a:extLst>
          </p:cNvPr>
          <p:cNvPicPr>
            <a:picLocks noChangeAspect="1"/>
          </p:cNvPicPr>
          <p:nvPr/>
        </p:nvPicPr>
        <p:blipFill>
          <a:blip r:embed="rId11"/>
          <a:stretch>
            <a:fillRect/>
          </a:stretch>
        </p:blipFill>
        <p:spPr>
          <a:xfrm>
            <a:off x="0" y="36433"/>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1096566"/>
            <a:ext cx="1574363" cy="388382"/>
          </a:xfrm>
          <a:prstGeom prst="roundRect">
            <a:avLst>
              <a:gd name="adj" fmla="val 6132"/>
            </a:avLst>
          </a:prstGeom>
          <a:noFill/>
          <a:ln w="7620">
            <a:solidFill>
              <a:srgbClr val="FDC4C4"/>
            </a:solidFill>
            <a:prstDash val="solid"/>
          </a:ln>
        </p:spPr>
        <p:txBody>
          <a:bodyPr/>
          <a:lstStyle/>
          <a:p>
            <a:endParaRPr lang="en-IN"/>
          </a:p>
        </p:txBody>
      </p:sp>
      <p:sp>
        <p:nvSpPr>
          <p:cNvPr id="3" name="Text 1"/>
          <p:cNvSpPr/>
          <p:nvPr/>
        </p:nvSpPr>
        <p:spPr>
          <a:xfrm>
            <a:off x="920472" y="1163717"/>
            <a:ext cx="1320998" cy="254079"/>
          </a:xfrm>
          <a:prstGeom prst="rect">
            <a:avLst/>
          </a:prstGeom>
          <a:noFill/>
          <a:ln/>
        </p:spPr>
        <p:txBody>
          <a:bodyPr wrap="none" lIns="0" tIns="0" rIns="0" bIns="0" rtlCol="0" anchor="t"/>
          <a:lstStyle/>
          <a:p>
            <a:pPr marL="0" indent="0" algn="l">
              <a:lnSpc>
                <a:spcPts val="2000"/>
              </a:lnSpc>
              <a:buNone/>
            </a:pPr>
            <a:r>
              <a:rPr lang="en-US" sz="1250" dirty="0">
                <a:solidFill>
                  <a:srgbClr val="FDC4C4"/>
                </a:solidFill>
                <a:latin typeface="Inter" pitchFamily="34" charset="0"/>
                <a:ea typeface="Inter" pitchFamily="34" charset="-122"/>
                <a:cs typeface="Inter" pitchFamily="34" charset="-120"/>
              </a:rPr>
              <a:t>TARGET MARKET</a:t>
            </a:r>
            <a:endParaRPr lang="en-US" sz="1250" dirty="0"/>
          </a:p>
        </p:txBody>
      </p:sp>
      <p:sp>
        <p:nvSpPr>
          <p:cNvPr id="4" name="Text 2"/>
          <p:cNvSpPr/>
          <p:nvPr/>
        </p:nvSpPr>
        <p:spPr>
          <a:xfrm>
            <a:off x="793790" y="1564243"/>
            <a:ext cx="7014924"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Who Benefits from </a:t>
            </a:r>
            <a:r>
              <a:rPr lang="en-US" sz="3900" dirty="0" err="1">
                <a:solidFill>
                  <a:srgbClr val="EFD5FA"/>
                </a:solidFill>
                <a:latin typeface="Instrument Sans Medium" pitchFamily="34" charset="0"/>
                <a:ea typeface="Instrument Sans Medium" pitchFamily="34" charset="-122"/>
                <a:cs typeface="Instrument Sans Medium" pitchFamily="34" charset="-120"/>
              </a:rPr>
              <a:t>PostureAI</a:t>
            </a:r>
            <a:r>
              <a:rPr lang="en-US" sz="3900" dirty="0">
                <a:solidFill>
                  <a:srgbClr val="EFD5FA"/>
                </a:solidFill>
                <a:latin typeface="Instrument Sans Medium" pitchFamily="34" charset="0"/>
                <a:ea typeface="Instrument Sans Medium" pitchFamily="34" charset="-122"/>
                <a:cs typeface="Instrument Sans Medium" pitchFamily="34" charset="-120"/>
              </a:rPr>
              <a:t>?</a:t>
            </a:r>
            <a:endParaRPr lang="en-US" sz="390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705219"/>
            <a:ext cx="396835" cy="396835"/>
          </a:xfrm>
          <a:prstGeom prst="rect">
            <a:avLst/>
          </a:prstGeom>
        </p:spPr>
      </p:pic>
      <p:sp>
        <p:nvSpPr>
          <p:cNvPr id="6" name="Text 3"/>
          <p:cNvSpPr/>
          <p:nvPr/>
        </p:nvSpPr>
        <p:spPr>
          <a:xfrm>
            <a:off x="1438632" y="277344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College Students</a:t>
            </a:r>
            <a:endParaRPr lang="en-US" sz="1950" dirty="0"/>
          </a:p>
        </p:txBody>
      </p:sp>
      <p:sp>
        <p:nvSpPr>
          <p:cNvPr id="7" name="Text 4"/>
          <p:cNvSpPr/>
          <p:nvPr/>
        </p:nvSpPr>
        <p:spPr>
          <a:xfrm>
            <a:off x="1438632" y="3281958"/>
            <a:ext cx="5634514"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Long study sessions and online classes create posture challenges that affect focus and health.</a:t>
            </a:r>
            <a:endParaRPr lang="en-US" sz="155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313873"/>
            <a:ext cx="396835" cy="396835"/>
          </a:xfrm>
          <a:prstGeom prst="rect">
            <a:avLst/>
          </a:prstGeom>
        </p:spPr>
      </p:pic>
      <p:sp>
        <p:nvSpPr>
          <p:cNvPr id="9" name="Text 5"/>
          <p:cNvSpPr/>
          <p:nvPr/>
        </p:nvSpPr>
        <p:spPr>
          <a:xfrm>
            <a:off x="1438632" y="438209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Remote Workers</a:t>
            </a:r>
            <a:endParaRPr lang="en-US" sz="1950" dirty="0"/>
          </a:p>
        </p:txBody>
      </p:sp>
      <p:sp>
        <p:nvSpPr>
          <p:cNvPr id="10" name="Text 6"/>
          <p:cNvSpPr/>
          <p:nvPr/>
        </p:nvSpPr>
        <p:spPr>
          <a:xfrm>
            <a:off x="1438632" y="4890611"/>
            <a:ext cx="5634514"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Home office setups often lack ergonomic support, leading to chronic pain issues.</a:t>
            </a:r>
            <a:endParaRPr lang="en-US" sz="1550" dirty="0"/>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4874" y="2705219"/>
            <a:ext cx="396835" cy="396835"/>
          </a:xfrm>
          <a:prstGeom prst="rect">
            <a:avLst/>
          </a:prstGeom>
        </p:spPr>
      </p:pic>
      <p:sp>
        <p:nvSpPr>
          <p:cNvPr id="12" name="Text 7"/>
          <p:cNvSpPr/>
          <p:nvPr/>
        </p:nvSpPr>
        <p:spPr>
          <a:xfrm>
            <a:off x="8209717" y="277344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Software Developers</a:t>
            </a:r>
            <a:endParaRPr lang="en-US" sz="1950" dirty="0"/>
          </a:p>
        </p:txBody>
      </p:sp>
      <p:sp>
        <p:nvSpPr>
          <p:cNvPr id="13" name="Text 8"/>
          <p:cNvSpPr/>
          <p:nvPr/>
        </p:nvSpPr>
        <p:spPr>
          <a:xfrm>
            <a:off x="8209717" y="3281958"/>
            <a:ext cx="5634514"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Extended coding sessions demand posture monitoring to prevent long-term musculoskeletal disorders.</a:t>
            </a:r>
            <a:endParaRPr lang="en-US" sz="1550" dirty="0"/>
          </a:p>
        </p:txBody>
      </p:sp>
      <p:pic>
        <p:nvPicPr>
          <p:cNvPr id="1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64874" y="4313873"/>
            <a:ext cx="396835" cy="396835"/>
          </a:xfrm>
          <a:prstGeom prst="rect">
            <a:avLst/>
          </a:prstGeom>
        </p:spPr>
      </p:pic>
      <p:sp>
        <p:nvSpPr>
          <p:cNvPr id="15" name="Text 9"/>
          <p:cNvSpPr/>
          <p:nvPr/>
        </p:nvSpPr>
        <p:spPr>
          <a:xfrm>
            <a:off x="8209717" y="438209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Corporate Teams</a:t>
            </a:r>
            <a:endParaRPr lang="en-US" sz="1950" dirty="0"/>
          </a:p>
        </p:txBody>
      </p:sp>
      <p:sp>
        <p:nvSpPr>
          <p:cNvPr id="16" name="Text 10"/>
          <p:cNvSpPr/>
          <p:nvPr/>
        </p:nvSpPr>
        <p:spPr>
          <a:xfrm>
            <a:off x="8209717" y="4890611"/>
            <a:ext cx="5634514"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Companies seeking wellness solutions to reduce healthcare costs and boost employee productivity.</a:t>
            </a:r>
            <a:endParaRPr lang="en-US" sz="1550" dirty="0"/>
          </a:p>
        </p:txBody>
      </p:sp>
      <p:sp>
        <p:nvSpPr>
          <p:cNvPr id="17" name="Shape 11"/>
          <p:cNvSpPr/>
          <p:nvPr/>
        </p:nvSpPr>
        <p:spPr>
          <a:xfrm>
            <a:off x="793790" y="5972175"/>
            <a:ext cx="13042821" cy="1160740"/>
          </a:xfrm>
          <a:prstGeom prst="roundRect">
            <a:avLst>
              <a:gd name="adj" fmla="val 2565"/>
            </a:avLst>
          </a:prstGeom>
          <a:solidFill>
            <a:srgbClr val="4A0303"/>
          </a:solidFill>
          <a:ln/>
        </p:spPr>
        <p:txBody>
          <a:bodyPr/>
          <a:lstStyle/>
          <a:p>
            <a:endParaRPr lang="en-IN"/>
          </a:p>
        </p:txBody>
      </p:sp>
      <p:pic>
        <p:nvPicPr>
          <p:cNvPr id="18" name="Image 4" descr="preencoded.png"/>
          <p:cNvPicPr>
            <a:picLocks noChangeAspect="1"/>
          </p:cNvPicPr>
          <p:nvPr/>
        </p:nvPicPr>
        <p:blipFill>
          <a:blip r:embed="rId11"/>
          <a:stretch>
            <a:fillRect/>
          </a:stretch>
        </p:blipFill>
        <p:spPr>
          <a:xfrm>
            <a:off x="992148" y="6275070"/>
            <a:ext cx="248007" cy="198358"/>
          </a:xfrm>
          <a:prstGeom prst="rect">
            <a:avLst/>
          </a:prstGeom>
        </p:spPr>
      </p:pic>
      <p:sp>
        <p:nvSpPr>
          <p:cNvPr id="19" name="Text 12"/>
          <p:cNvSpPr/>
          <p:nvPr/>
        </p:nvSpPr>
        <p:spPr>
          <a:xfrm>
            <a:off x="1438513" y="6220063"/>
            <a:ext cx="12199739"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Inter" pitchFamily="34" charset="0"/>
                <a:ea typeface="Inter" pitchFamily="34" charset="-122"/>
                <a:cs typeface="Inter" pitchFamily="34" charset="-120"/>
              </a:rPr>
              <a:t>Market Opportunity: The remote work boom and rising musculoskeletal disorders create a $2.8B addressable market growing at 15% annually.</a:t>
            </a:r>
            <a:endParaRPr lang="en-US" sz="1550" dirty="0"/>
          </a:p>
        </p:txBody>
      </p:sp>
      <p:sp>
        <p:nvSpPr>
          <p:cNvPr id="20" name="Rectangle 19">
            <a:extLst>
              <a:ext uri="{FF2B5EF4-FFF2-40B4-BE49-F238E27FC236}">
                <a16:creationId xmlns:a16="http://schemas.microsoft.com/office/drawing/2014/main" id="{5C764A9B-AF60-0BD4-8536-467430CA0153}"/>
              </a:ext>
            </a:extLst>
          </p:cNvPr>
          <p:cNvSpPr/>
          <p:nvPr/>
        </p:nvSpPr>
        <p:spPr>
          <a:xfrm>
            <a:off x="12653010" y="754380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5346" y="456367"/>
            <a:ext cx="4311134" cy="511135"/>
          </a:xfrm>
          <a:prstGeom prst="rect">
            <a:avLst/>
          </a:prstGeom>
          <a:noFill/>
          <a:ln/>
        </p:spPr>
        <p:txBody>
          <a:bodyPr wrap="none" lIns="0" tIns="0" rIns="0" bIns="0" rtlCol="0" anchor="t"/>
          <a:lstStyle/>
          <a:p>
            <a:pPr marL="0" indent="0" algn="l">
              <a:lnSpc>
                <a:spcPts val="400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Technical Architecture</a:t>
            </a:r>
            <a:endParaRPr lang="en-US" sz="3200" dirty="0"/>
          </a:p>
        </p:txBody>
      </p:sp>
      <p:sp>
        <p:nvSpPr>
          <p:cNvPr id="3" name="Text 1"/>
          <p:cNvSpPr/>
          <p:nvPr/>
        </p:nvSpPr>
        <p:spPr>
          <a:xfrm>
            <a:off x="865346" y="1237059"/>
            <a:ext cx="12899708" cy="238720"/>
          </a:xfrm>
          <a:prstGeom prst="rect">
            <a:avLst/>
          </a:prstGeom>
          <a:noFill/>
          <a:ln/>
        </p:spPr>
        <p:txBody>
          <a:bodyPr wrap="none" lIns="0" tIns="0" rIns="0" bIns="0" rtlCol="0" anchor="t"/>
          <a:lstStyle/>
          <a:p>
            <a:pPr marL="0" indent="0" algn="l">
              <a:lnSpc>
                <a:spcPts val="1850"/>
              </a:lnSpc>
              <a:buNone/>
            </a:pPr>
            <a:r>
              <a:rPr lang="en-US" sz="1250" dirty="0">
                <a:solidFill>
                  <a:srgbClr val="C7CDD6"/>
                </a:solidFill>
                <a:latin typeface="Inter" pitchFamily="34" charset="0"/>
                <a:ea typeface="Inter" pitchFamily="34" charset="-122"/>
                <a:cs typeface="Inter" pitchFamily="34" charset="-120"/>
              </a:rPr>
              <a:t>Built with modern web technologies and powered by Google's robust cloud infrastructure for reliability, scalability, and real-time performance.</a:t>
            </a:r>
            <a:endParaRPr lang="en-US" sz="1250" dirty="0"/>
          </a:p>
        </p:txBody>
      </p:sp>
      <p:pic>
        <p:nvPicPr>
          <p:cNvPr id="4" name="Image 0" descr="preencoded.png"/>
          <p:cNvPicPr>
            <a:picLocks noChangeAspect="1"/>
          </p:cNvPicPr>
          <p:nvPr/>
        </p:nvPicPr>
        <p:blipFill>
          <a:blip r:embed="rId3"/>
          <a:stretch>
            <a:fillRect/>
          </a:stretch>
        </p:blipFill>
        <p:spPr>
          <a:xfrm>
            <a:off x="918448" y="1627346"/>
            <a:ext cx="12793385" cy="5516761"/>
          </a:xfrm>
          <a:prstGeom prst="rect">
            <a:avLst/>
          </a:prstGeom>
        </p:spPr>
      </p:pic>
      <p:sp>
        <p:nvSpPr>
          <p:cNvPr id="5" name="Text 2"/>
          <p:cNvSpPr/>
          <p:nvPr/>
        </p:nvSpPr>
        <p:spPr>
          <a:xfrm>
            <a:off x="1779351" y="6097923"/>
            <a:ext cx="2902366" cy="362796"/>
          </a:xfrm>
          <a:prstGeom prst="rect">
            <a:avLst/>
          </a:prstGeom>
          <a:noFill/>
          <a:ln/>
        </p:spPr>
        <p:txBody>
          <a:bodyPr wrap="none" lIns="0" tIns="0" rIns="0" bIns="0" rtlCol="0" anchor="t"/>
          <a:lstStyle/>
          <a:p>
            <a:pPr marL="0" indent="0" algn="l">
              <a:lnSpc>
                <a:spcPts val="2850"/>
              </a:lnSpc>
              <a:buNone/>
            </a:pPr>
            <a:r>
              <a:rPr lang="en-US" sz="2250" dirty="0">
                <a:solidFill>
                  <a:srgbClr val="000000"/>
                </a:solidFill>
                <a:latin typeface="Instrument Sans Medium" pitchFamily="34" charset="0"/>
                <a:ea typeface="Instrument Sans Medium" pitchFamily="34" charset="-122"/>
                <a:cs typeface="Instrument Sans Medium" pitchFamily="34" charset="-120"/>
              </a:rPr>
              <a:t>Cloud Services</a:t>
            </a:r>
            <a:endParaRPr lang="en-US" sz="2250" dirty="0"/>
          </a:p>
        </p:txBody>
      </p:sp>
      <p:sp>
        <p:nvSpPr>
          <p:cNvPr id="6" name="Text 3"/>
          <p:cNvSpPr/>
          <p:nvPr/>
        </p:nvSpPr>
        <p:spPr>
          <a:xfrm>
            <a:off x="1779351" y="4820882"/>
            <a:ext cx="2902366" cy="362796"/>
          </a:xfrm>
          <a:prstGeom prst="rect">
            <a:avLst/>
          </a:prstGeom>
          <a:noFill/>
          <a:ln/>
        </p:spPr>
        <p:txBody>
          <a:bodyPr wrap="none" lIns="0" tIns="0" rIns="0" bIns="0" rtlCol="0" anchor="t"/>
          <a:lstStyle/>
          <a:p>
            <a:pPr marL="0" indent="0" algn="l">
              <a:lnSpc>
                <a:spcPts val="2850"/>
              </a:lnSpc>
              <a:buNone/>
            </a:pPr>
            <a:r>
              <a:rPr lang="en-US" sz="2250" dirty="0">
                <a:solidFill>
                  <a:srgbClr val="000000"/>
                </a:solidFill>
                <a:latin typeface="Instrument Sans Medium" pitchFamily="34" charset="0"/>
                <a:ea typeface="Instrument Sans Medium" pitchFamily="34" charset="-122"/>
                <a:cs typeface="Instrument Sans Medium" pitchFamily="34" charset="-120"/>
              </a:rPr>
              <a:t>Posture Analysis</a:t>
            </a:r>
            <a:endParaRPr lang="en-US" sz="2250" dirty="0"/>
          </a:p>
        </p:txBody>
      </p:sp>
      <p:sp>
        <p:nvSpPr>
          <p:cNvPr id="7" name="Text 4"/>
          <p:cNvSpPr/>
          <p:nvPr/>
        </p:nvSpPr>
        <p:spPr>
          <a:xfrm>
            <a:off x="1779351" y="3556740"/>
            <a:ext cx="2902366" cy="362796"/>
          </a:xfrm>
          <a:prstGeom prst="rect">
            <a:avLst/>
          </a:prstGeom>
          <a:noFill/>
          <a:ln/>
        </p:spPr>
        <p:txBody>
          <a:bodyPr wrap="none" lIns="0" tIns="0" rIns="0" bIns="0" rtlCol="0" anchor="t"/>
          <a:lstStyle/>
          <a:p>
            <a:pPr marL="0" indent="0" algn="l">
              <a:lnSpc>
                <a:spcPts val="2850"/>
              </a:lnSpc>
              <a:buNone/>
            </a:pPr>
            <a:r>
              <a:rPr lang="en-US" sz="2250" dirty="0">
                <a:solidFill>
                  <a:srgbClr val="000000"/>
                </a:solidFill>
                <a:latin typeface="Instrument Sans Medium" pitchFamily="34" charset="0"/>
                <a:ea typeface="Instrument Sans Medium" pitchFamily="34" charset="-122"/>
                <a:cs typeface="Instrument Sans Medium" pitchFamily="34" charset="-120"/>
              </a:rPr>
              <a:t>Pose Detection</a:t>
            </a:r>
            <a:endParaRPr lang="en-US" sz="2250" dirty="0"/>
          </a:p>
        </p:txBody>
      </p:sp>
      <p:sp>
        <p:nvSpPr>
          <p:cNvPr id="8" name="Text 5"/>
          <p:cNvSpPr/>
          <p:nvPr/>
        </p:nvSpPr>
        <p:spPr>
          <a:xfrm>
            <a:off x="1779351" y="2279699"/>
            <a:ext cx="2902366" cy="362796"/>
          </a:xfrm>
          <a:prstGeom prst="rect">
            <a:avLst/>
          </a:prstGeom>
          <a:noFill/>
          <a:ln/>
        </p:spPr>
        <p:txBody>
          <a:bodyPr wrap="none" lIns="0" tIns="0" rIns="0" bIns="0" rtlCol="0" anchor="t"/>
          <a:lstStyle/>
          <a:p>
            <a:pPr marL="0" indent="0" algn="l">
              <a:lnSpc>
                <a:spcPts val="2850"/>
              </a:lnSpc>
              <a:buNone/>
            </a:pPr>
            <a:r>
              <a:rPr lang="en-US" sz="2250" dirty="0">
                <a:solidFill>
                  <a:srgbClr val="000000"/>
                </a:solidFill>
                <a:latin typeface="Instrument Sans Medium" pitchFamily="34" charset="0"/>
                <a:ea typeface="Instrument Sans Medium" pitchFamily="34" charset="-122"/>
                <a:cs typeface="Instrument Sans Medium" pitchFamily="34" charset="-120"/>
              </a:rPr>
              <a:t>Camera Input</a:t>
            </a:r>
            <a:endParaRPr lang="en-US" sz="2250" dirty="0"/>
          </a:p>
        </p:txBody>
      </p:sp>
      <p:sp>
        <p:nvSpPr>
          <p:cNvPr id="9" name="Text 6"/>
          <p:cNvSpPr/>
          <p:nvPr/>
        </p:nvSpPr>
        <p:spPr>
          <a:xfrm>
            <a:off x="865346" y="7295674"/>
            <a:ext cx="12899708" cy="477441"/>
          </a:xfrm>
          <a:prstGeom prst="rect">
            <a:avLst/>
          </a:prstGeom>
          <a:noFill/>
          <a:ln/>
        </p:spPr>
        <p:txBody>
          <a:bodyPr wrap="square" lIns="0" tIns="0" rIns="0" bIns="0" rtlCol="0" anchor="t"/>
          <a:lstStyle/>
          <a:p>
            <a:pPr marL="0" indent="0" algn="l">
              <a:lnSpc>
                <a:spcPts val="1850"/>
              </a:lnSpc>
              <a:buNone/>
            </a:pPr>
            <a:r>
              <a:rPr lang="en-US" sz="1250" dirty="0">
                <a:solidFill>
                  <a:srgbClr val="C7CDD6"/>
                </a:solidFill>
                <a:latin typeface="Inter" pitchFamily="34" charset="0"/>
                <a:ea typeface="Inter" pitchFamily="34" charset="-122"/>
                <a:cs typeface="Inter" pitchFamily="34" charset="-120"/>
              </a:rPr>
              <a:t>Our architecture ensures seamless real-time processing with minimal latency, enabling instant feedback while maintaining user privacy through client-side AI processing.</a:t>
            </a:r>
            <a:endParaRPr lang="en-US" sz="1250" dirty="0"/>
          </a:p>
        </p:txBody>
      </p:sp>
      <p:sp>
        <p:nvSpPr>
          <p:cNvPr id="10" name="Rectangle 9">
            <a:extLst>
              <a:ext uri="{FF2B5EF4-FFF2-40B4-BE49-F238E27FC236}">
                <a16:creationId xmlns:a16="http://schemas.microsoft.com/office/drawing/2014/main" id="{4E613F77-13A8-F5BF-2407-AFBE00FC7969}"/>
              </a:ext>
            </a:extLst>
          </p:cNvPr>
          <p:cNvSpPr/>
          <p:nvPr/>
        </p:nvSpPr>
        <p:spPr>
          <a:xfrm>
            <a:off x="12653010" y="754380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667465" y="962025"/>
            <a:ext cx="2228255" cy="373142"/>
          </a:xfrm>
          <a:prstGeom prst="roundRect">
            <a:avLst>
              <a:gd name="adj" fmla="val 6383"/>
            </a:avLst>
          </a:prstGeom>
          <a:solidFill>
            <a:srgbClr val="4A0303"/>
          </a:solidFill>
          <a:ln/>
        </p:spPr>
        <p:txBody>
          <a:bodyPr/>
          <a:lstStyle/>
          <a:p>
            <a:endParaRPr lang="en-IN"/>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527" y="1069181"/>
            <a:ext cx="158710" cy="158710"/>
          </a:xfrm>
          <a:prstGeom prst="rect">
            <a:avLst/>
          </a:prstGeom>
        </p:spPr>
      </p:pic>
      <p:sp>
        <p:nvSpPr>
          <p:cNvPr id="4" name="Text 1"/>
          <p:cNvSpPr/>
          <p:nvPr/>
        </p:nvSpPr>
        <p:spPr>
          <a:xfrm>
            <a:off x="1024533" y="1021556"/>
            <a:ext cx="1752124" cy="254079"/>
          </a:xfrm>
          <a:prstGeom prst="rect">
            <a:avLst/>
          </a:prstGeom>
          <a:noFill/>
          <a:ln/>
        </p:spPr>
        <p:txBody>
          <a:bodyPr wrap="none" lIns="0" tIns="0" rIns="0" bIns="0" rtlCol="0" anchor="t"/>
          <a:lstStyle/>
          <a:p>
            <a:pPr marL="0" indent="0" algn="l">
              <a:lnSpc>
                <a:spcPts val="2000"/>
              </a:lnSpc>
              <a:buNone/>
            </a:pPr>
            <a:r>
              <a:rPr lang="en-US" sz="1250" dirty="0">
                <a:solidFill>
                  <a:srgbClr val="C7CDD6"/>
                </a:solidFill>
                <a:latin typeface="Inter" pitchFamily="34" charset="0"/>
                <a:ea typeface="Inter" pitchFamily="34" charset="-122"/>
                <a:cs typeface="Inter" pitchFamily="34" charset="-120"/>
              </a:rPr>
              <a:t>POWERED BY GOOGLE</a:t>
            </a:r>
            <a:endParaRPr lang="en-US" sz="1250" dirty="0"/>
          </a:p>
        </p:txBody>
      </p:sp>
      <p:sp>
        <p:nvSpPr>
          <p:cNvPr id="5" name="Text 2"/>
          <p:cNvSpPr/>
          <p:nvPr/>
        </p:nvSpPr>
        <p:spPr>
          <a:xfrm>
            <a:off x="667465" y="1646039"/>
            <a:ext cx="5885259"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Google Technology Stack</a:t>
            </a:r>
            <a:endParaRPr lang="en-US" sz="3900" dirty="0"/>
          </a:p>
        </p:txBody>
      </p:sp>
      <p:pic>
        <p:nvPicPr>
          <p:cNvPr id="6" name="Image 1" descr="preencoded.png"/>
          <p:cNvPicPr>
            <a:picLocks noChangeAspect="1"/>
          </p:cNvPicPr>
          <p:nvPr/>
        </p:nvPicPr>
        <p:blipFill>
          <a:blip r:embed="rId5"/>
          <a:stretch>
            <a:fillRect/>
          </a:stretch>
        </p:blipFill>
        <p:spPr>
          <a:xfrm>
            <a:off x="640378" y="2385180"/>
            <a:ext cx="2282427" cy="2282427"/>
          </a:xfrm>
          <a:prstGeom prst="rect">
            <a:avLst/>
          </a:prstGeom>
        </p:spPr>
      </p:pic>
      <p:sp>
        <p:nvSpPr>
          <p:cNvPr id="7" name="Text 3"/>
          <p:cNvSpPr/>
          <p:nvPr/>
        </p:nvSpPr>
        <p:spPr>
          <a:xfrm>
            <a:off x="363319" y="5010089"/>
            <a:ext cx="3074551" cy="360641"/>
          </a:xfrm>
          <a:prstGeom prst="rect">
            <a:avLst/>
          </a:prstGeom>
          <a:noFill/>
          <a:ln/>
        </p:spPr>
        <p:txBody>
          <a:bodyPr wrap="squar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Firebase Authentication</a:t>
            </a:r>
            <a:endParaRPr lang="en-US" sz="1950" dirty="0"/>
          </a:p>
        </p:txBody>
      </p:sp>
      <p:sp>
        <p:nvSpPr>
          <p:cNvPr id="8" name="Text 4"/>
          <p:cNvSpPr/>
          <p:nvPr/>
        </p:nvSpPr>
        <p:spPr>
          <a:xfrm>
            <a:off x="363320" y="5496994"/>
            <a:ext cx="3074550" cy="1379816"/>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Secure user login with email, Google Sign-In, and multi-factor authentication for enterprise users.</a:t>
            </a:r>
            <a:endParaRPr lang="en-US" sz="1550" dirty="0"/>
          </a:p>
        </p:txBody>
      </p:sp>
      <p:pic>
        <p:nvPicPr>
          <p:cNvPr id="9" name="Image 2" descr="preencoded.png"/>
          <p:cNvPicPr>
            <a:picLocks noChangeAspect="1"/>
          </p:cNvPicPr>
          <p:nvPr/>
        </p:nvPicPr>
        <p:blipFill>
          <a:blip r:embed="rId6"/>
          <a:stretch>
            <a:fillRect/>
          </a:stretch>
        </p:blipFill>
        <p:spPr>
          <a:xfrm>
            <a:off x="3706237" y="2385179"/>
            <a:ext cx="2203667" cy="2203667"/>
          </a:xfrm>
          <a:prstGeom prst="rect">
            <a:avLst/>
          </a:prstGeom>
        </p:spPr>
      </p:pic>
      <p:sp>
        <p:nvSpPr>
          <p:cNvPr id="10" name="Text 5"/>
          <p:cNvSpPr/>
          <p:nvPr/>
        </p:nvSpPr>
        <p:spPr>
          <a:xfrm>
            <a:off x="3873431" y="5007472"/>
            <a:ext cx="2203666" cy="402488"/>
          </a:xfrm>
          <a:prstGeom prst="rect">
            <a:avLst/>
          </a:prstGeom>
          <a:noFill/>
          <a:ln/>
        </p:spPr>
        <p:txBody>
          <a:bodyPr wrap="squar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Firebase Firestore</a:t>
            </a:r>
            <a:endParaRPr lang="en-US" sz="1950" dirty="0"/>
          </a:p>
        </p:txBody>
      </p:sp>
      <p:sp>
        <p:nvSpPr>
          <p:cNvPr id="11" name="Text 6"/>
          <p:cNvSpPr/>
          <p:nvPr/>
        </p:nvSpPr>
        <p:spPr>
          <a:xfrm>
            <a:off x="3748860" y="5496994"/>
            <a:ext cx="2870598" cy="2222778"/>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Real-time NoSQL database storing posture data, analytics, and user preferences with automatic synchronization.</a:t>
            </a:r>
            <a:endParaRPr lang="en-US" sz="1550" dirty="0"/>
          </a:p>
        </p:txBody>
      </p:sp>
      <p:sp>
        <p:nvSpPr>
          <p:cNvPr id="13" name="Text 7"/>
          <p:cNvSpPr/>
          <p:nvPr/>
        </p:nvSpPr>
        <p:spPr>
          <a:xfrm>
            <a:off x="7016030" y="4977406"/>
            <a:ext cx="3074550" cy="426006"/>
          </a:xfrm>
          <a:prstGeom prst="rect">
            <a:avLst/>
          </a:prstGeom>
          <a:noFill/>
          <a:ln/>
        </p:spPr>
        <p:txBody>
          <a:bodyPr wrap="squar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Firebase Cloud Messaging</a:t>
            </a:r>
            <a:endParaRPr lang="en-US" sz="1950" dirty="0"/>
          </a:p>
        </p:txBody>
      </p:sp>
      <p:sp>
        <p:nvSpPr>
          <p:cNvPr id="14" name="Text 8"/>
          <p:cNvSpPr/>
          <p:nvPr/>
        </p:nvSpPr>
        <p:spPr>
          <a:xfrm>
            <a:off x="7315200" y="5496994"/>
            <a:ext cx="2569726" cy="1628655"/>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Push notifications for posture alerts, break reminders, and weekly health reports across all devices.</a:t>
            </a:r>
            <a:endParaRPr lang="en-US" sz="1550" dirty="0"/>
          </a:p>
        </p:txBody>
      </p:sp>
      <p:pic>
        <p:nvPicPr>
          <p:cNvPr id="15" name="Image 4" descr="preencoded.png"/>
          <p:cNvPicPr>
            <a:picLocks noChangeAspect="1"/>
          </p:cNvPicPr>
          <p:nvPr/>
        </p:nvPicPr>
        <p:blipFill>
          <a:blip r:embed="rId7"/>
          <a:stretch>
            <a:fillRect/>
          </a:stretch>
        </p:blipFill>
        <p:spPr>
          <a:xfrm>
            <a:off x="10848796" y="2413743"/>
            <a:ext cx="2203666" cy="2203666"/>
          </a:xfrm>
          <a:prstGeom prst="rect">
            <a:avLst/>
          </a:prstGeom>
        </p:spPr>
      </p:pic>
      <p:sp>
        <p:nvSpPr>
          <p:cNvPr id="16" name="Text 9"/>
          <p:cNvSpPr/>
          <p:nvPr/>
        </p:nvSpPr>
        <p:spPr>
          <a:xfrm>
            <a:off x="10848796" y="4945617"/>
            <a:ext cx="2203666" cy="425113"/>
          </a:xfrm>
          <a:prstGeom prst="rect">
            <a:avLst/>
          </a:prstGeom>
          <a:noFill/>
          <a:ln/>
        </p:spPr>
        <p:txBody>
          <a:bodyPr wrap="squar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Firebase Hosting</a:t>
            </a:r>
            <a:endParaRPr lang="en-US" sz="1950" dirty="0"/>
          </a:p>
        </p:txBody>
      </p:sp>
      <p:sp>
        <p:nvSpPr>
          <p:cNvPr id="17" name="Text 10"/>
          <p:cNvSpPr/>
          <p:nvPr/>
        </p:nvSpPr>
        <p:spPr>
          <a:xfrm>
            <a:off x="10848796" y="5438804"/>
            <a:ext cx="2569726" cy="1407972"/>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Fast, secure global CDN deployment ensuring low-latency access for users worldwide.</a:t>
            </a:r>
            <a:endParaRPr lang="en-US" sz="1550" dirty="0"/>
          </a:p>
        </p:txBody>
      </p:sp>
      <p:sp>
        <p:nvSpPr>
          <p:cNvPr id="18" name="Rectangle 17">
            <a:extLst>
              <a:ext uri="{FF2B5EF4-FFF2-40B4-BE49-F238E27FC236}">
                <a16:creationId xmlns:a16="http://schemas.microsoft.com/office/drawing/2014/main" id="{2E8C22D2-B35C-C24C-7C63-E247B8636AF2}"/>
              </a:ext>
            </a:extLst>
          </p:cNvPr>
          <p:cNvSpPr/>
          <p:nvPr/>
        </p:nvSpPr>
        <p:spPr>
          <a:xfrm>
            <a:off x="12653010" y="754380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DDB2C158-3DDD-4615-A496-B59EEEADB4EF}"/>
              </a:ext>
            </a:extLst>
          </p:cNvPr>
          <p:cNvPicPr>
            <a:picLocks noChangeAspect="1"/>
          </p:cNvPicPr>
          <p:nvPr/>
        </p:nvPicPr>
        <p:blipFill>
          <a:blip r:embed="rId8"/>
          <a:stretch>
            <a:fillRect/>
          </a:stretch>
        </p:blipFill>
        <p:spPr>
          <a:xfrm>
            <a:off x="7141760" y="2385180"/>
            <a:ext cx="2203667" cy="2203667"/>
          </a:xfrm>
          <a:prstGeom prst="rect">
            <a:avLst/>
          </a:prstGeom>
        </p:spPr>
      </p:pic>
      <p:sp>
        <p:nvSpPr>
          <p:cNvPr id="21" name="Text 6">
            <a:extLst>
              <a:ext uri="{FF2B5EF4-FFF2-40B4-BE49-F238E27FC236}">
                <a16:creationId xmlns:a16="http://schemas.microsoft.com/office/drawing/2014/main" id="{E2CDCCC2-63C8-477A-D545-949A844EA2FA}"/>
              </a:ext>
            </a:extLst>
          </p:cNvPr>
          <p:cNvSpPr/>
          <p:nvPr/>
        </p:nvSpPr>
        <p:spPr>
          <a:xfrm>
            <a:off x="4977816" y="7634926"/>
            <a:ext cx="8735222" cy="426720"/>
          </a:xfrm>
          <a:prstGeom prst="rect">
            <a:avLst/>
          </a:prstGeom>
          <a:noFill/>
          <a:ln/>
        </p:spPr>
        <p:txBody>
          <a:bodyPr wrap="square" lIns="0" tIns="0" rIns="0" bIns="0" rtlCol="0" anchor="t"/>
          <a:lstStyle/>
          <a:p>
            <a:pPr>
              <a:lnSpc>
                <a:spcPts val="1850"/>
              </a:lnSpc>
            </a:pPr>
            <a:r>
              <a:rPr lang="en-US" sz="2400" dirty="0">
                <a:solidFill>
                  <a:srgbClr val="C7CDD6"/>
                </a:solidFill>
                <a:latin typeface="Inter" pitchFamily="34" charset="0"/>
                <a:ea typeface="Inter" pitchFamily="34" charset="-122"/>
              </a:rPr>
              <a:t>Prototype Link -: </a:t>
            </a:r>
            <a:r>
              <a:rPr lang="en-US" sz="2400" dirty="0">
                <a:solidFill>
                  <a:srgbClr val="C7CDD6"/>
                </a:solidFill>
                <a:latin typeface="Inter" pitchFamily="34" charset="0"/>
                <a:ea typeface="Inter" pitchFamily="34" charset="-122"/>
                <a:hlinkClick r:id="rId9"/>
              </a:rPr>
              <a:t>PostureAi</a:t>
            </a:r>
            <a:endParaRPr lang="en-US" sz="2400" dirty="0">
              <a:solidFill>
                <a:srgbClr val="C7CDD6"/>
              </a:solidFill>
              <a:latin typeface="Inter" pitchFamily="34" charset="0"/>
              <a:ea typeface="Inter"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904518" y="3510796"/>
            <a:ext cx="8701921" cy="617339"/>
          </a:xfrm>
          <a:prstGeom prst="rect">
            <a:avLst/>
          </a:prstGeom>
          <a:noFill/>
          <a:ln/>
        </p:spPr>
        <p:txBody>
          <a:bodyPr wrap="none" lIns="0" tIns="0" rIns="0" bIns="0" rtlCol="0" anchor="t"/>
          <a:lstStyle/>
          <a:p>
            <a:pPr marL="0" indent="0" algn="l">
              <a:lnSpc>
                <a:spcPts val="4850"/>
              </a:lnSpc>
              <a:buNone/>
            </a:pPr>
            <a:r>
              <a:rPr lang="en-US" sz="3850" dirty="0">
                <a:solidFill>
                  <a:srgbClr val="EFD5FA"/>
                </a:solidFill>
                <a:latin typeface="Instrument Sans Medium" pitchFamily="34" charset="0"/>
                <a:ea typeface="Instrument Sans Medium" pitchFamily="34" charset="-122"/>
                <a:cs typeface="Instrument Sans Medium" pitchFamily="34" charset="-120"/>
              </a:rPr>
              <a:t>Business Model and Revenue Strategy</a:t>
            </a:r>
            <a:endParaRPr lang="en-US" sz="3850" dirty="0"/>
          </a:p>
        </p:txBody>
      </p:sp>
      <p:sp>
        <p:nvSpPr>
          <p:cNvPr id="4" name="Text 1"/>
          <p:cNvSpPr/>
          <p:nvPr/>
        </p:nvSpPr>
        <p:spPr>
          <a:xfrm>
            <a:off x="904518" y="4619625"/>
            <a:ext cx="2469475" cy="308610"/>
          </a:xfrm>
          <a:prstGeom prst="rect">
            <a:avLst/>
          </a:prstGeom>
          <a:noFill/>
          <a:ln/>
        </p:spPr>
        <p:txBody>
          <a:bodyPr wrap="none" lIns="0" tIns="0" rIns="0" bIns="0" rtlCol="0" anchor="t"/>
          <a:lstStyle/>
          <a:p>
            <a:pPr marL="0" indent="0" algn="l">
              <a:lnSpc>
                <a:spcPts val="2400"/>
              </a:lnSpc>
              <a:buNone/>
            </a:pPr>
            <a:r>
              <a:rPr lang="en-US" sz="1900" dirty="0">
                <a:solidFill>
                  <a:srgbClr val="EFD5FA"/>
                </a:solidFill>
                <a:latin typeface="Instrument Sans Medium" pitchFamily="34" charset="0"/>
                <a:ea typeface="Instrument Sans Medium" pitchFamily="34" charset="-122"/>
                <a:cs typeface="Instrument Sans Medium" pitchFamily="34" charset="-120"/>
              </a:rPr>
              <a:t>Freemium Approach</a:t>
            </a:r>
            <a:endParaRPr lang="en-US" sz="1900" dirty="0"/>
          </a:p>
        </p:txBody>
      </p:sp>
      <p:sp>
        <p:nvSpPr>
          <p:cNvPr id="5" name="Shape 2"/>
          <p:cNvSpPr/>
          <p:nvPr/>
        </p:nvSpPr>
        <p:spPr>
          <a:xfrm>
            <a:off x="904518" y="5149453"/>
            <a:ext cx="444460" cy="444460"/>
          </a:xfrm>
          <a:prstGeom prst="roundRect">
            <a:avLst>
              <a:gd name="adj" fmla="val 6667"/>
            </a:avLst>
          </a:prstGeom>
          <a:solidFill>
            <a:srgbClr val="434348"/>
          </a:solidFill>
          <a:ln/>
        </p:spPr>
        <p:txBody>
          <a:bodyPr/>
          <a:lstStyle/>
          <a:p>
            <a:endParaRPr lang="en-IN"/>
          </a:p>
        </p:txBody>
      </p:sp>
      <p:sp>
        <p:nvSpPr>
          <p:cNvPr id="6" name="Text 3"/>
          <p:cNvSpPr/>
          <p:nvPr/>
        </p:nvSpPr>
        <p:spPr>
          <a:xfrm>
            <a:off x="1545550" y="5217319"/>
            <a:ext cx="2469475" cy="308610"/>
          </a:xfrm>
          <a:prstGeom prst="rect">
            <a:avLst/>
          </a:prstGeom>
          <a:noFill/>
          <a:ln/>
        </p:spPr>
        <p:txBody>
          <a:bodyPr wrap="none" lIns="0" tIns="0" rIns="0" bIns="0" rtlCol="0" anchor="t"/>
          <a:lstStyle/>
          <a:p>
            <a:pPr marL="0" indent="0" algn="l">
              <a:lnSpc>
                <a:spcPts val="2400"/>
              </a:lnSpc>
              <a:buNone/>
            </a:pPr>
            <a:r>
              <a:rPr lang="en-US" sz="1900" dirty="0">
                <a:solidFill>
                  <a:srgbClr val="C7CDD6"/>
                </a:solidFill>
                <a:latin typeface="Instrument Sans Medium" pitchFamily="34" charset="0"/>
                <a:ea typeface="Instrument Sans Medium" pitchFamily="34" charset="-122"/>
                <a:cs typeface="Instrument Sans Medium" pitchFamily="34" charset="-120"/>
              </a:rPr>
              <a:t>Free Tier</a:t>
            </a:r>
            <a:endParaRPr lang="en-US" sz="1900" dirty="0"/>
          </a:p>
        </p:txBody>
      </p:sp>
      <p:sp>
        <p:nvSpPr>
          <p:cNvPr id="7" name="Text 4"/>
          <p:cNvSpPr/>
          <p:nvPr/>
        </p:nvSpPr>
        <p:spPr>
          <a:xfrm>
            <a:off x="1545550" y="5722501"/>
            <a:ext cx="5642967" cy="630555"/>
          </a:xfrm>
          <a:prstGeom prst="rect">
            <a:avLst/>
          </a:prstGeom>
          <a:noFill/>
          <a:ln/>
        </p:spPr>
        <p:txBody>
          <a:bodyPr wrap="square" lIns="0" tIns="0" rIns="0" bIns="0" rtlCol="0" anchor="t"/>
          <a:lstStyle/>
          <a:p>
            <a:pPr marL="0" indent="0" algn="l">
              <a:lnSpc>
                <a:spcPts val="2450"/>
              </a:lnSpc>
              <a:buNone/>
            </a:pPr>
            <a:r>
              <a:rPr lang="en-US" sz="1550" dirty="0">
                <a:solidFill>
                  <a:srgbClr val="C7CDD6"/>
                </a:solidFill>
                <a:latin typeface="Inter" pitchFamily="34" charset="0"/>
                <a:ea typeface="Inter" pitchFamily="34" charset="-122"/>
                <a:cs typeface="Inter" pitchFamily="34" charset="-120"/>
              </a:rPr>
              <a:t>Basic real-time posture alerts, daily tips, and simple posture score for individual users.</a:t>
            </a:r>
            <a:endParaRPr lang="en-US" sz="1550" dirty="0"/>
          </a:p>
        </p:txBody>
      </p:sp>
      <p:sp>
        <p:nvSpPr>
          <p:cNvPr id="8" name="Shape 5"/>
          <p:cNvSpPr/>
          <p:nvPr/>
        </p:nvSpPr>
        <p:spPr>
          <a:xfrm>
            <a:off x="904518" y="6746319"/>
            <a:ext cx="444460" cy="444460"/>
          </a:xfrm>
          <a:prstGeom prst="roundRect">
            <a:avLst>
              <a:gd name="adj" fmla="val 6667"/>
            </a:avLst>
          </a:prstGeom>
          <a:solidFill>
            <a:srgbClr val="434348"/>
          </a:solidFill>
          <a:ln/>
        </p:spPr>
        <p:txBody>
          <a:bodyPr/>
          <a:lstStyle/>
          <a:p>
            <a:endParaRPr lang="en-IN"/>
          </a:p>
        </p:txBody>
      </p:sp>
      <p:sp>
        <p:nvSpPr>
          <p:cNvPr id="9" name="Text 6"/>
          <p:cNvSpPr/>
          <p:nvPr/>
        </p:nvSpPr>
        <p:spPr>
          <a:xfrm>
            <a:off x="1545550" y="6814185"/>
            <a:ext cx="2575084" cy="308610"/>
          </a:xfrm>
          <a:prstGeom prst="rect">
            <a:avLst/>
          </a:prstGeom>
          <a:noFill/>
          <a:ln/>
        </p:spPr>
        <p:txBody>
          <a:bodyPr wrap="none" lIns="0" tIns="0" rIns="0" bIns="0" rtlCol="0" anchor="t"/>
          <a:lstStyle/>
          <a:p>
            <a:pPr marL="0" indent="0" algn="l">
              <a:lnSpc>
                <a:spcPts val="2400"/>
              </a:lnSpc>
              <a:buNone/>
            </a:pPr>
            <a:r>
              <a:rPr lang="en-US" sz="1900" dirty="0">
                <a:solidFill>
                  <a:srgbClr val="C7CDD6"/>
                </a:solidFill>
                <a:latin typeface="Instrument Sans Medium" pitchFamily="34" charset="0"/>
                <a:ea typeface="Instrument Sans Medium" pitchFamily="34" charset="-122"/>
                <a:cs typeface="Instrument Sans Medium" pitchFamily="34" charset="-120"/>
              </a:rPr>
              <a:t>Premium Subscription</a:t>
            </a:r>
            <a:endParaRPr lang="en-US" sz="1900" dirty="0"/>
          </a:p>
        </p:txBody>
      </p:sp>
      <p:sp>
        <p:nvSpPr>
          <p:cNvPr id="10" name="Text 7"/>
          <p:cNvSpPr/>
          <p:nvPr/>
        </p:nvSpPr>
        <p:spPr>
          <a:xfrm>
            <a:off x="1545550" y="7319367"/>
            <a:ext cx="5642967" cy="630555"/>
          </a:xfrm>
          <a:prstGeom prst="rect">
            <a:avLst/>
          </a:prstGeom>
          <a:noFill/>
          <a:ln/>
        </p:spPr>
        <p:txBody>
          <a:bodyPr wrap="square" lIns="0" tIns="0" rIns="0" bIns="0" rtlCol="0" anchor="t"/>
          <a:lstStyle/>
          <a:p>
            <a:pPr marL="0" indent="0" algn="l">
              <a:lnSpc>
                <a:spcPts val="2450"/>
              </a:lnSpc>
              <a:buNone/>
            </a:pPr>
            <a:r>
              <a:rPr lang="en-US" sz="1550" dirty="0">
                <a:solidFill>
                  <a:srgbClr val="C7CDD6"/>
                </a:solidFill>
                <a:latin typeface="Inter" pitchFamily="34" charset="0"/>
                <a:ea typeface="Inter" pitchFamily="34" charset="-122"/>
                <a:cs typeface="Inter" pitchFamily="34" charset="-120"/>
              </a:rPr>
              <a:t>$9.99/month for advanced analytics, detailed reports, custom alert settings, and historical trend analysis.</a:t>
            </a:r>
            <a:endParaRPr lang="en-US" sz="1550" dirty="0"/>
          </a:p>
        </p:txBody>
      </p:sp>
      <p:sp>
        <p:nvSpPr>
          <p:cNvPr id="11" name="Text 8"/>
          <p:cNvSpPr/>
          <p:nvPr/>
        </p:nvSpPr>
        <p:spPr>
          <a:xfrm>
            <a:off x="7678103" y="4619625"/>
            <a:ext cx="2469952" cy="308610"/>
          </a:xfrm>
          <a:prstGeom prst="rect">
            <a:avLst/>
          </a:prstGeom>
          <a:noFill/>
          <a:ln/>
        </p:spPr>
        <p:txBody>
          <a:bodyPr wrap="none" lIns="0" tIns="0" rIns="0" bIns="0" rtlCol="0" anchor="t"/>
          <a:lstStyle/>
          <a:p>
            <a:pPr marL="0" indent="0" algn="l">
              <a:lnSpc>
                <a:spcPts val="2400"/>
              </a:lnSpc>
              <a:buNone/>
            </a:pPr>
            <a:r>
              <a:rPr lang="en-US" sz="1900" dirty="0">
                <a:solidFill>
                  <a:srgbClr val="EFD5FA"/>
                </a:solidFill>
                <a:latin typeface="Instrument Sans Medium" pitchFamily="34" charset="0"/>
                <a:ea typeface="Instrument Sans Medium" pitchFamily="34" charset="-122"/>
                <a:cs typeface="Instrument Sans Medium" pitchFamily="34" charset="-120"/>
              </a:rPr>
              <a:t>B2B Enterprise Model</a:t>
            </a:r>
            <a:endParaRPr lang="en-US" sz="1900" dirty="0"/>
          </a:p>
        </p:txBody>
      </p:sp>
      <p:sp>
        <p:nvSpPr>
          <p:cNvPr id="12" name="Shape 9"/>
          <p:cNvSpPr/>
          <p:nvPr/>
        </p:nvSpPr>
        <p:spPr>
          <a:xfrm>
            <a:off x="7678103" y="5149453"/>
            <a:ext cx="444460" cy="444460"/>
          </a:xfrm>
          <a:prstGeom prst="roundRect">
            <a:avLst>
              <a:gd name="adj" fmla="val 6667"/>
            </a:avLst>
          </a:prstGeom>
          <a:solidFill>
            <a:srgbClr val="434348"/>
          </a:solidFill>
          <a:ln/>
        </p:spPr>
        <p:txBody>
          <a:bodyPr/>
          <a:lstStyle/>
          <a:p>
            <a:endParaRPr lang="en-IN"/>
          </a:p>
        </p:txBody>
      </p:sp>
      <p:sp>
        <p:nvSpPr>
          <p:cNvPr id="13" name="Text 10"/>
          <p:cNvSpPr/>
          <p:nvPr/>
        </p:nvSpPr>
        <p:spPr>
          <a:xfrm>
            <a:off x="8319135" y="5217319"/>
            <a:ext cx="2469475" cy="308610"/>
          </a:xfrm>
          <a:prstGeom prst="rect">
            <a:avLst/>
          </a:prstGeom>
          <a:noFill/>
          <a:ln/>
        </p:spPr>
        <p:txBody>
          <a:bodyPr wrap="none" lIns="0" tIns="0" rIns="0" bIns="0" rtlCol="0" anchor="t"/>
          <a:lstStyle/>
          <a:p>
            <a:pPr marL="0" indent="0" algn="l">
              <a:lnSpc>
                <a:spcPts val="2400"/>
              </a:lnSpc>
              <a:buNone/>
            </a:pPr>
            <a:r>
              <a:rPr lang="en-US" sz="1900" dirty="0">
                <a:solidFill>
                  <a:srgbClr val="C7CDD6"/>
                </a:solidFill>
                <a:latin typeface="Instrument Sans Medium" pitchFamily="34" charset="0"/>
                <a:ea typeface="Instrument Sans Medium" pitchFamily="34" charset="-122"/>
                <a:cs typeface="Instrument Sans Medium" pitchFamily="34" charset="-120"/>
              </a:rPr>
              <a:t>Corporate Wellness</a:t>
            </a:r>
            <a:endParaRPr lang="en-US" sz="1900" dirty="0"/>
          </a:p>
        </p:txBody>
      </p:sp>
      <p:sp>
        <p:nvSpPr>
          <p:cNvPr id="14" name="Text 11"/>
          <p:cNvSpPr/>
          <p:nvPr/>
        </p:nvSpPr>
        <p:spPr>
          <a:xfrm>
            <a:off x="8319135" y="5722501"/>
            <a:ext cx="5642967" cy="630555"/>
          </a:xfrm>
          <a:prstGeom prst="rect">
            <a:avLst/>
          </a:prstGeom>
          <a:noFill/>
          <a:ln/>
        </p:spPr>
        <p:txBody>
          <a:bodyPr wrap="square" lIns="0" tIns="0" rIns="0" bIns="0" rtlCol="0" anchor="t"/>
          <a:lstStyle/>
          <a:p>
            <a:pPr marL="0" indent="0" algn="l">
              <a:lnSpc>
                <a:spcPts val="2450"/>
              </a:lnSpc>
              <a:buNone/>
            </a:pPr>
            <a:r>
              <a:rPr lang="en-US" sz="1550" dirty="0">
                <a:solidFill>
                  <a:srgbClr val="C7CDD6"/>
                </a:solidFill>
                <a:latin typeface="Inter" pitchFamily="34" charset="0"/>
                <a:ea typeface="Inter" pitchFamily="34" charset="-122"/>
                <a:cs typeface="Inter" pitchFamily="34" charset="-120"/>
              </a:rPr>
              <a:t>Team dashboards, admin controls, and aggregated health insights for HR and wellness programs.</a:t>
            </a:r>
            <a:endParaRPr lang="en-US" sz="1550" dirty="0"/>
          </a:p>
        </p:txBody>
      </p:sp>
      <p:sp>
        <p:nvSpPr>
          <p:cNvPr id="15" name="Shape 12"/>
          <p:cNvSpPr/>
          <p:nvPr/>
        </p:nvSpPr>
        <p:spPr>
          <a:xfrm>
            <a:off x="7678103" y="6746319"/>
            <a:ext cx="444460" cy="444460"/>
          </a:xfrm>
          <a:prstGeom prst="roundRect">
            <a:avLst>
              <a:gd name="adj" fmla="val 6667"/>
            </a:avLst>
          </a:prstGeom>
          <a:solidFill>
            <a:srgbClr val="434348"/>
          </a:solidFill>
          <a:ln/>
        </p:spPr>
        <p:txBody>
          <a:bodyPr/>
          <a:lstStyle/>
          <a:p>
            <a:endParaRPr lang="en-IN"/>
          </a:p>
        </p:txBody>
      </p:sp>
      <p:sp>
        <p:nvSpPr>
          <p:cNvPr id="16" name="Text 13"/>
          <p:cNvSpPr/>
          <p:nvPr/>
        </p:nvSpPr>
        <p:spPr>
          <a:xfrm>
            <a:off x="8319135" y="6814185"/>
            <a:ext cx="2469475" cy="308610"/>
          </a:xfrm>
          <a:prstGeom prst="rect">
            <a:avLst/>
          </a:prstGeom>
          <a:noFill/>
          <a:ln/>
        </p:spPr>
        <p:txBody>
          <a:bodyPr wrap="none" lIns="0" tIns="0" rIns="0" bIns="0" rtlCol="0" anchor="t"/>
          <a:lstStyle/>
          <a:p>
            <a:pPr marL="0" indent="0" algn="l">
              <a:lnSpc>
                <a:spcPts val="2400"/>
              </a:lnSpc>
              <a:buNone/>
            </a:pPr>
            <a:r>
              <a:rPr lang="en-US" sz="1900" dirty="0">
                <a:solidFill>
                  <a:srgbClr val="C7CDD6"/>
                </a:solidFill>
                <a:latin typeface="Instrument Sans Medium" pitchFamily="34" charset="0"/>
                <a:ea typeface="Instrument Sans Medium" pitchFamily="34" charset="-122"/>
                <a:cs typeface="Instrument Sans Medium" pitchFamily="34" charset="-120"/>
              </a:rPr>
              <a:t>Custom Pricing</a:t>
            </a:r>
            <a:endParaRPr lang="en-US" sz="1900" dirty="0"/>
          </a:p>
        </p:txBody>
      </p:sp>
      <p:sp>
        <p:nvSpPr>
          <p:cNvPr id="17" name="Text 14"/>
          <p:cNvSpPr/>
          <p:nvPr/>
        </p:nvSpPr>
        <p:spPr>
          <a:xfrm>
            <a:off x="8319135" y="7319367"/>
            <a:ext cx="5642967" cy="630555"/>
          </a:xfrm>
          <a:prstGeom prst="rect">
            <a:avLst/>
          </a:prstGeom>
          <a:noFill/>
          <a:ln/>
        </p:spPr>
        <p:txBody>
          <a:bodyPr wrap="square" lIns="0" tIns="0" rIns="0" bIns="0" rtlCol="0" anchor="t"/>
          <a:lstStyle/>
          <a:p>
            <a:pPr marL="0" indent="0" algn="l">
              <a:lnSpc>
                <a:spcPts val="2450"/>
              </a:lnSpc>
              <a:buNone/>
            </a:pPr>
            <a:r>
              <a:rPr lang="en-US" sz="1550" dirty="0">
                <a:solidFill>
                  <a:srgbClr val="C7CDD6"/>
                </a:solidFill>
                <a:latin typeface="Inter" pitchFamily="34" charset="0"/>
                <a:ea typeface="Inter" pitchFamily="34" charset="-122"/>
                <a:cs typeface="Inter" pitchFamily="34" charset="-120"/>
              </a:rPr>
              <a:t>Enterprise licenses starting at $499/month for 50+ employees with dedicated support and integration options.</a:t>
            </a:r>
            <a:endParaRPr lang="en-US" sz="1550" dirty="0"/>
          </a:p>
        </p:txBody>
      </p:sp>
      <p:sp>
        <p:nvSpPr>
          <p:cNvPr id="18" name="Rectangle 17">
            <a:extLst>
              <a:ext uri="{FF2B5EF4-FFF2-40B4-BE49-F238E27FC236}">
                <a16:creationId xmlns:a16="http://schemas.microsoft.com/office/drawing/2014/main" id="{181FD498-BC3E-BC60-0E10-68E15106BCAC}"/>
              </a:ext>
            </a:extLst>
          </p:cNvPr>
          <p:cNvSpPr/>
          <p:nvPr/>
        </p:nvSpPr>
        <p:spPr>
          <a:xfrm>
            <a:off x="12653010" y="7555230"/>
            <a:ext cx="1897380" cy="635079"/>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1DC99912-31DB-6D51-C5D3-0A1CFAF11A9A}"/>
              </a:ext>
            </a:extLst>
          </p:cNvPr>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187</TotalTime>
  <Words>775</Words>
  <Application>Microsoft Office PowerPoint</Application>
  <PresentationFormat>Custom</PresentationFormat>
  <Paragraphs>114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Instrument Sans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Shubham Shukla</dc:creator>
  <cp:lastModifiedBy>Shubham Shukla</cp:lastModifiedBy>
  <cp:revision>2</cp:revision>
  <dcterms:created xsi:type="dcterms:W3CDTF">2026-02-08T15:05:51Z</dcterms:created>
  <dcterms:modified xsi:type="dcterms:W3CDTF">2026-02-08T18:13:08Z</dcterms:modified>
</cp:coreProperties>
</file>